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sldIdLst>
    <p:sldId id="256" r:id="rId2"/>
    <p:sldId id="322" r:id="rId3"/>
    <p:sldId id="323" r:id="rId4"/>
    <p:sldId id="320" r:id="rId5"/>
    <p:sldId id="327" r:id="rId6"/>
    <p:sldId id="328" r:id="rId7"/>
    <p:sldId id="336" r:id="rId8"/>
    <p:sldId id="337" r:id="rId9"/>
    <p:sldId id="338" r:id="rId10"/>
    <p:sldId id="339" r:id="rId11"/>
    <p:sldId id="326" r:id="rId12"/>
    <p:sldId id="330" r:id="rId13"/>
    <p:sldId id="331" r:id="rId14"/>
    <p:sldId id="340" r:id="rId15"/>
    <p:sldId id="332" r:id="rId16"/>
    <p:sldId id="333" r:id="rId17"/>
    <p:sldId id="334" r:id="rId18"/>
    <p:sldId id="341" r:id="rId19"/>
    <p:sldId id="342" r:id="rId20"/>
    <p:sldId id="335" r:id="rId21"/>
    <p:sldId id="343" r:id="rId22"/>
    <p:sldId id="344" r:id="rId23"/>
    <p:sldId id="345" r:id="rId24"/>
    <p:sldId id="346" r:id="rId25"/>
    <p:sldId id="347" r:id="rId26"/>
    <p:sldId id="348" r:id="rId27"/>
    <p:sldId id="349" r:id="rId28"/>
    <p:sldId id="350" r:id="rId29"/>
    <p:sldId id="351" r:id="rId30"/>
    <p:sldId id="352" r:id="rId31"/>
    <p:sldId id="353" r:id="rId32"/>
    <p:sldId id="354" r:id="rId33"/>
    <p:sldId id="355" r:id="rId34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8C8E"/>
    <a:srgbClr val="007290"/>
    <a:srgbClr val="E37C1C"/>
    <a:srgbClr val="FFFFFF"/>
    <a:srgbClr val="981E75"/>
    <a:srgbClr val="981E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056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97538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FC9BE8-6473-49F2-836C-007A00AA897D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32163" y="971550"/>
            <a:ext cx="3394075" cy="2622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6475" y="3740150"/>
            <a:ext cx="8045450" cy="3060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97538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AC3AD3-6020-48DD-844B-6CC356539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690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C3AD3-6020-48DD-844B-6CC35653910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427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C3AD3-6020-48DD-844B-6CC35653910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59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C3AD3-6020-48DD-844B-6CC35653910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8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C3AD3-6020-48DD-844B-6CC35653910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6171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C3AD3-6020-48DD-844B-6CC35653910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6501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C3AD3-6020-48DD-844B-6CC35653910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3547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C3AD3-6020-48DD-844B-6CC35653910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7284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C3AD3-6020-48DD-844B-6CC35653910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1265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C3AD3-6020-48DD-844B-6CC35653910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9866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C3AD3-6020-48DD-844B-6CC35653910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1094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C3AD3-6020-48DD-844B-6CC35653910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897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C3AD3-6020-48DD-844B-6CC35653910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0402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C3AD3-6020-48DD-844B-6CC35653910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4345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C3AD3-6020-48DD-844B-6CC35653910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31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C3AD3-6020-48DD-844B-6CC35653910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420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C3AD3-6020-48DD-844B-6CC35653910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897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C3AD3-6020-48DD-844B-6CC35653910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5648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C3AD3-6020-48DD-844B-6CC35653910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6939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C3AD3-6020-48DD-844B-6CC35653910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6353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C3AD3-6020-48DD-844B-6CC35653910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171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C3AD3-6020-48DD-844B-6CC35653910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929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0058400" cy="7772400"/>
          </a:xfrm>
          <a:custGeom>
            <a:avLst/>
            <a:gdLst/>
            <a:ahLst/>
            <a:cxnLst/>
            <a:rect l="l" t="t" r="r" b="b"/>
            <a:pathLst>
              <a:path w="10058400" h="7772400">
                <a:moveTo>
                  <a:pt x="0" y="7772400"/>
                </a:moveTo>
                <a:lnTo>
                  <a:pt x="10058400" y="7772400"/>
                </a:lnTo>
                <a:lnTo>
                  <a:pt x="10058400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EDF3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40AD4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0058400" cy="7772400"/>
          </a:xfrm>
          <a:custGeom>
            <a:avLst/>
            <a:gdLst/>
            <a:ahLst/>
            <a:cxnLst/>
            <a:rect l="l" t="t" r="r" b="b"/>
            <a:pathLst>
              <a:path w="10058400" h="7772400">
                <a:moveTo>
                  <a:pt x="0" y="7772400"/>
                </a:moveTo>
                <a:lnTo>
                  <a:pt x="10058400" y="7772400"/>
                </a:lnTo>
                <a:lnTo>
                  <a:pt x="10058400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EDF3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40AD4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01700" y="2203543"/>
            <a:ext cx="3274060" cy="39617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58595B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40500" y="2529330"/>
            <a:ext cx="2511425" cy="4203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981E7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0058400" cy="7772400"/>
          </a:xfrm>
          <a:custGeom>
            <a:avLst/>
            <a:gdLst/>
            <a:ahLst/>
            <a:cxnLst/>
            <a:rect l="l" t="t" r="r" b="b"/>
            <a:pathLst>
              <a:path w="10058400" h="7772400">
                <a:moveTo>
                  <a:pt x="0" y="7772400"/>
                </a:moveTo>
                <a:lnTo>
                  <a:pt x="10058400" y="7772400"/>
                </a:lnTo>
                <a:lnTo>
                  <a:pt x="10058400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70B9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40AD4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50722" y="1133346"/>
            <a:ext cx="5956955" cy="299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40AD4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01700" y="1271815"/>
            <a:ext cx="8255000" cy="2197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34658" y="3917826"/>
            <a:ext cx="126187" cy="1318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00012" y="3916877"/>
            <a:ext cx="134086" cy="1327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73282" y="3917820"/>
            <a:ext cx="115811" cy="1318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42489" y="3917822"/>
            <a:ext cx="0" cy="132080"/>
          </a:xfrm>
          <a:custGeom>
            <a:avLst/>
            <a:gdLst/>
            <a:ahLst/>
            <a:cxnLst/>
            <a:rect l="l" t="t" r="r" b="b"/>
            <a:pathLst>
              <a:path h="132079">
                <a:moveTo>
                  <a:pt x="0" y="0"/>
                </a:moveTo>
                <a:lnTo>
                  <a:pt x="0" y="131825"/>
                </a:lnTo>
              </a:path>
            </a:pathLst>
          </a:custGeom>
          <a:ln w="14884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93240" y="3915936"/>
            <a:ext cx="98678" cy="1355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29592" y="3915557"/>
            <a:ext cx="134467" cy="1363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08683" y="3917822"/>
            <a:ext cx="111493" cy="1318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34657" y="4141763"/>
            <a:ext cx="98691" cy="13183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71577" y="4141770"/>
            <a:ext cx="109791" cy="13389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29764" y="4141773"/>
            <a:ext cx="106222" cy="13182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78918" y="4266862"/>
            <a:ext cx="89535" cy="0"/>
          </a:xfrm>
          <a:custGeom>
            <a:avLst/>
            <a:gdLst/>
            <a:ahLst/>
            <a:cxnLst/>
            <a:rect l="l" t="t" r="r" b="b"/>
            <a:pathLst>
              <a:path w="89535">
                <a:moveTo>
                  <a:pt x="0" y="0"/>
                </a:moveTo>
                <a:lnTo>
                  <a:pt x="89077" y="0"/>
                </a:lnTo>
              </a:path>
            </a:pathLst>
          </a:custGeom>
          <a:ln w="13969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086361" y="4141767"/>
            <a:ext cx="0" cy="118110"/>
          </a:xfrm>
          <a:custGeom>
            <a:avLst/>
            <a:gdLst/>
            <a:ahLst/>
            <a:cxnLst/>
            <a:rect l="l" t="t" r="r" b="b"/>
            <a:pathLst>
              <a:path h="118110">
                <a:moveTo>
                  <a:pt x="0" y="0"/>
                </a:moveTo>
                <a:lnTo>
                  <a:pt x="0" y="118110"/>
                </a:lnTo>
              </a:path>
            </a:pathLst>
          </a:custGeom>
          <a:ln w="14884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17432" y="4141761"/>
            <a:ext cx="0" cy="132080"/>
          </a:xfrm>
          <a:custGeom>
            <a:avLst/>
            <a:gdLst/>
            <a:ahLst/>
            <a:cxnLst/>
            <a:rect l="l" t="t" r="r" b="b"/>
            <a:pathLst>
              <a:path h="132079">
                <a:moveTo>
                  <a:pt x="0" y="0"/>
                </a:moveTo>
                <a:lnTo>
                  <a:pt x="0" y="131825"/>
                </a:lnTo>
              </a:path>
            </a:pathLst>
          </a:custGeom>
          <a:ln w="14884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70820" y="4139512"/>
            <a:ext cx="118833" cy="13634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34662" y="4490811"/>
            <a:ext cx="89535" cy="0"/>
          </a:xfrm>
          <a:custGeom>
            <a:avLst/>
            <a:gdLst/>
            <a:ahLst/>
            <a:cxnLst/>
            <a:rect l="l" t="t" r="r" b="b"/>
            <a:pathLst>
              <a:path w="89535">
                <a:moveTo>
                  <a:pt x="0" y="0"/>
                </a:moveTo>
                <a:lnTo>
                  <a:pt x="89077" y="0"/>
                </a:lnTo>
              </a:path>
            </a:pathLst>
          </a:custGeom>
          <a:ln w="13969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42105" y="4365716"/>
            <a:ext cx="0" cy="118110"/>
          </a:xfrm>
          <a:custGeom>
            <a:avLst/>
            <a:gdLst/>
            <a:ahLst/>
            <a:cxnLst/>
            <a:rect l="l" t="t" r="r" b="b"/>
            <a:pathLst>
              <a:path h="118110">
                <a:moveTo>
                  <a:pt x="0" y="0"/>
                </a:moveTo>
                <a:lnTo>
                  <a:pt x="0" y="118110"/>
                </a:lnTo>
              </a:path>
            </a:pathLst>
          </a:custGeom>
          <a:ln w="14884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73186" y="4365713"/>
            <a:ext cx="0" cy="132080"/>
          </a:xfrm>
          <a:custGeom>
            <a:avLst/>
            <a:gdLst/>
            <a:ahLst/>
            <a:cxnLst/>
            <a:rect l="l" t="t" r="r" b="b"/>
            <a:pathLst>
              <a:path h="132079">
                <a:moveTo>
                  <a:pt x="0" y="0"/>
                </a:moveTo>
                <a:lnTo>
                  <a:pt x="0" y="131825"/>
                </a:lnTo>
              </a:path>
            </a:pathLst>
          </a:custGeom>
          <a:ln w="14884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832397" y="4365715"/>
            <a:ext cx="106222" cy="13182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981553" y="4365710"/>
            <a:ext cx="109042" cy="13182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119600" y="4364770"/>
            <a:ext cx="134086" cy="1327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292850" y="4365710"/>
            <a:ext cx="109042" cy="13182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428640" y="4365721"/>
            <a:ext cx="124485" cy="13182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73365" y="4200565"/>
            <a:ext cx="489584" cy="138430"/>
          </a:xfrm>
          <a:custGeom>
            <a:avLst/>
            <a:gdLst/>
            <a:ahLst/>
            <a:cxnLst/>
            <a:rect l="l" t="t" r="r" b="b"/>
            <a:pathLst>
              <a:path w="489584" h="138429">
                <a:moveTo>
                  <a:pt x="452612" y="0"/>
                </a:moveTo>
                <a:lnTo>
                  <a:pt x="41777" y="64618"/>
                </a:lnTo>
                <a:lnTo>
                  <a:pt x="19669" y="68630"/>
                </a:lnTo>
                <a:lnTo>
                  <a:pt x="7160" y="78074"/>
                </a:lnTo>
                <a:lnTo>
                  <a:pt x="0" y="94983"/>
                </a:lnTo>
                <a:lnTo>
                  <a:pt x="902" y="111368"/>
                </a:lnTo>
                <a:lnTo>
                  <a:pt x="12582" y="119240"/>
                </a:lnTo>
                <a:lnTo>
                  <a:pt x="446001" y="137621"/>
                </a:lnTo>
                <a:lnTo>
                  <a:pt x="465121" y="138061"/>
                </a:lnTo>
                <a:lnTo>
                  <a:pt x="488000" y="115841"/>
                </a:lnTo>
                <a:lnTo>
                  <a:pt x="488999" y="67225"/>
                </a:lnTo>
                <a:lnTo>
                  <a:pt x="474931" y="19512"/>
                </a:lnTo>
                <a:lnTo>
                  <a:pt x="452612" y="0"/>
                </a:lnTo>
                <a:close/>
              </a:path>
            </a:pathLst>
          </a:custGeom>
          <a:solidFill>
            <a:srgbClr val="981E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57263" y="4354761"/>
            <a:ext cx="500380" cy="142875"/>
          </a:xfrm>
          <a:custGeom>
            <a:avLst/>
            <a:gdLst/>
            <a:ahLst/>
            <a:cxnLst/>
            <a:rect l="l" t="t" r="r" b="b"/>
            <a:pathLst>
              <a:path w="500380" h="142875">
                <a:moveTo>
                  <a:pt x="37268" y="0"/>
                </a:moveTo>
                <a:lnTo>
                  <a:pt x="14116" y="15356"/>
                </a:lnTo>
                <a:lnTo>
                  <a:pt x="996" y="50831"/>
                </a:lnTo>
                <a:lnTo>
                  <a:pt x="0" y="92905"/>
                </a:lnTo>
                <a:lnTo>
                  <a:pt x="13217" y="128063"/>
                </a:lnTo>
                <a:lnTo>
                  <a:pt x="42741" y="142786"/>
                </a:lnTo>
                <a:lnTo>
                  <a:pt x="450475" y="142786"/>
                </a:lnTo>
                <a:lnTo>
                  <a:pt x="479017" y="128231"/>
                </a:lnTo>
                <a:lnTo>
                  <a:pt x="496901" y="95794"/>
                </a:lnTo>
                <a:lnTo>
                  <a:pt x="499786" y="62317"/>
                </a:lnTo>
                <a:lnTo>
                  <a:pt x="483330" y="44640"/>
                </a:lnTo>
                <a:lnTo>
                  <a:pt x="311808" y="23798"/>
                </a:lnTo>
                <a:lnTo>
                  <a:pt x="180591" y="9795"/>
                </a:lnTo>
                <a:lnTo>
                  <a:pt x="120780" y="4338"/>
                </a:lnTo>
                <a:lnTo>
                  <a:pt x="71371" y="841"/>
                </a:lnTo>
                <a:lnTo>
                  <a:pt x="37268" y="0"/>
                </a:lnTo>
                <a:close/>
              </a:path>
            </a:pathLst>
          </a:custGeom>
          <a:solidFill>
            <a:srgbClr val="E37C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35690" y="4118306"/>
            <a:ext cx="291465" cy="104139"/>
          </a:xfrm>
          <a:custGeom>
            <a:avLst/>
            <a:gdLst/>
            <a:ahLst/>
            <a:cxnLst/>
            <a:rect l="l" t="t" r="r" b="b"/>
            <a:pathLst>
              <a:path w="291465" h="104139">
                <a:moveTo>
                  <a:pt x="272194" y="0"/>
                </a:moveTo>
                <a:lnTo>
                  <a:pt x="226541" y="2134"/>
                </a:lnTo>
                <a:lnTo>
                  <a:pt x="171016" y="5517"/>
                </a:lnTo>
                <a:lnTo>
                  <a:pt x="112622" y="9890"/>
                </a:lnTo>
                <a:lnTo>
                  <a:pt x="58365" y="14994"/>
                </a:lnTo>
                <a:lnTo>
                  <a:pt x="15248" y="20574"/>
                </a:lnTo>
                <a:lnTo>
                  <a:pt x="0" y="36988"/>
                </a:lnTo>
                <a:lnTo>
                  <a:pt x="730" y="67362"/>
                </a:lnTo>
                <a:lnTo>
                  <a:pt x="13860" y="95224"/>
                </a:lnTo>
                <a:lnTo>
                  <a:pt x="35809" y="104101"/>
                </a:lnTo>
                <a:lnTo>
                  <a:pt x="127124" y="80755"/>
                </a:lnTo>
                <a:lnTo>
                  <a:pt x="276830" y="40182"/>
                </a:lnTo>
                <a:lnTo>
                  <a:pt x="289197" y="30893"/>
                </a:lnTo>
                <a:lnTo>
                  <a:pt x="291057" y="17233"/>
                </a:lnTo>
                <a:lnTo>
                  <a:pt x="284645" y="5003"/>
                </a:lnTo>
                <a:lnTo>
                  <a:pt x="272194" y="0"/>
                </a:lnTo>
                <a:close/>
              </a:path>
            </a:pathLst>
          </a:custGeom>
          <a:solidFill>
            <a:srgbClr val="8A8C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94789" y="4021091"/>
            <a:ext cx="435609" cy="83185"/>
          </a:xfrm>
          <a:custGeom>
            <a:avLst/>
            <a:gdLst/>
            <a:ahLst/>
            <a:cxnLst/>
            <a:rect l="l" t="t" r="r" b="b"/>
            <a:pathLst>
              <a:path w="435609" h="83185">
                <a:moveTo>
                  <a:pt x="428393" y="61654"/>
                </a:moveTo>
                <a:lnTo>
                  <a:pt x="92165" y="61654"/>
                </a:lnTo>
                <a:lnTo>
                  <a:pt x="138597" y="61740"/>
                </a:lnTo>
                <a:lnTo>
                  <a:pt x="191949" y="62666"/>
                </a:lnTo>
                <a:lnTo>
                  <a:pt x="249499" y="64842"/>
                </a:lnTo>
                <a:lnTo>
                  <a:pt x="308525" y="68676"/>
                </a:lnTo>
                <a:lnTo>
                  <a:pt x="366305" y="74580"/>
                </a:lnTo>
                <a:lnTo>
                  <a:pt x="420117" y="82962"/>
                </a:lnTo>
                <a:lnTo>
                  <a:pt x="430935" y="81497"/>
                </a:lnTo>
                <a:lnTo>
                  <a:pt x="435243" y="74320"/>
                </a:lnTo>
                <a:lnTo>
                  <a:pt x="433197" y="65457"/>
                </a:lnTo>
                <a:lnTo>
                  <a:pt x="428393" y="61654"/>
                </a:lnTo>
                <a:close/>
              </a:path>
              <a:path w="435609" h="83185">
                <a:moveTo>
                  <a:pt x="79480" y="0"/>
                </a:moveTo>
                <a:lnTo>
                  <a:pt x="15101" y="908"/>
                </a:lnTo>
                <a:lnTo>
                  <a:pt x="3396" y="11001"/>
                </a:lnTo>
                <a:lnTo>
                  <a:pt x="0" y="32221"/>
                </a:lnTo>
                <a:lnTo>
                  <a:pt x="8117" y="53148"/>
                </a:lnTo>
                <a:lnTo>
                  <a:pt x="30951" y="62363"/>
                </a:lnTo>
                <a:lnTo>
                  <a:pt x="92165" y="61654"/>
                </a:lnTo>
                <a:lnTo>
                  <a:pt x="428393" y="61654"/>
                </a:lnTo>
                <a:lnTo>
                  <a:pt x="355962" y="38312"/>
                </a:lnTo>
                <a:lnTo>
                  <a:pt x="310364" y="27561"/>
                </a:lnTo>
                <a:lnTo>
                  <a:pt x="258824" y="17567"/>
                </a:lnTo>
                <a:lnTo>
                  <a:pt x="202434" y="9117"/>
                </a:lnTo>
                <a:lnTo>
                  <a:pt x="142288" y="2998"/>
                </a:lnTo>
                <a:lnTo>
                  <a:pt x="79480" y="0"/>
                </a:lnTo>
                <a:close/>
              </a:path>
            </a:pathLst>
          </a:custGeom>
          <a:solidFill>
            <a:srgbClr val="0072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15870" y="3914552"/>
            <a:ext cx="275590" cy="91440"/>
          </a:xfrm>
          <a:custGeom>
            <a:avLst/>
            <a:gdLst/>
            <a:ahLst/>
            <a:cxnLst/>
            <a:rect l="l" t="t" r="r" b="b"/>
            <a:pathLst>
              <a:path w="275590" h="91439">
                <a:moveTo>
                  <a:pt x="103199" y="0"/>
                </a:moveTo>
                <a:lnTo>
                  <a:pt x="50288" y="811"/>
                </a:lnTo>
                <a:lnTo>
                  <a:pt x="16246" y="3040"/>
                </a:lnTo>
                <a:lnTo>
                  <a:pt x="3731" y="12951"/>
                </a:lnTo>
                <a:lnTo>
                  <a:pt x="0" y="31748"/>
                </a:lnTo>
                <a:lnTo>
                  <a:pt x="3764" y="50640"/>
                </a:lnTo>
                <a:lnTo>
                  <a:pt x="52531" y="68056"/>
                </a:lnTo>
                <a:lnTo>
                  <a:pt x="104136" y="75458"/>
                </a:lnTo>
                <a:lnTo>
                  <a:pt x="159378" y="82287"/>
                </a:lnTo>
                <a:lnTo>
                  <a:pt x="209102" y="87775"/>
                </a:lnTo>
                <a:lnTo>
                  <a:pt x="244151" y="91152"/>
                </a:lnTo>
                <a:lnTo>
                  <a:pt x="263990" y="78842"/>
                </a:lnTo>
                <a:lnTo>
                  <a:pt x="275126" y="49087"/>
                </a:lnTo>
                <a:lnTo>
                  <a:pt x="273365" y="18336"/>
                </a:lnTo>
                <a:lnTo>
                  <a:pt x="254514" y="3040"/>
                </a:lnTo>
                <a:lnTo>
                  <a:pt x="217385" y="1410"/>
                </a:lnTo>
                <a:lnTo>
                  <a:pt x="162922" y="298"/>
                </a:lnTo>
                <a:lnTo>
                  <a:pt x="103199" y="0"/>
                </a:lnTo>
                <a:close/>
              </a:path>
            </a:pathLst>
          </a:custGeom>
          <a:solidFill>
            <a:srgbClr val="7AB4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856497" y="3859515"/>
            <a:ext cx="0" cy="659130"/>
          </a:xfrm>
          <a:custGeom>
            <a:avLst/>
            <a:gdLst/>
            <a:ahLst/>
            <a:cxnLst/>
            <a:rect l="l" t="t" r="r" b="b"/>
            <a:pathLst>
              <a:path h="659129">
                <a:moveTo>
                  <a:pt x="0" y="0"/>
                </a:moveTo>
                <a:lnTo>
                  <a:pt x="0" y="658596"/>
                </a:lnTo>
              </a:path>
            </a:pathLst>
          </a:custGeom>
          <a:ln w="6997">
            <a:solidFill>
              <a:srgbClr val="981E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863600" y="4928485"/>
            <a:ext cx="7633970" cy="2003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7784"/>
              </a:lnSpc>
              <a:spcBef>
                <a:spcPts val="100"/>
              </a:spcBef>
            </a:pPr>
            <a:r>
              <a:rPr sz="7100" spc="509" dirty="0">
                <a:solidFill>
                  <a:srgbClr val="981E75"/>
                </a:solidFill>
                <a:latin typeface="Arial"/>
                <a:cs typeface="Arial"/>
              </a:rPr>
              <a:t>IMAGINATION</a:t>
            </a:r>
            <a:endParaRPr sz="7100" dirty="0">
              <a:latin typeface="Arial"/>
              <a:cs typeface="Arial"/>
            </a:endParaRPr>
          </a:p>
          <a:p>
            <a:pPr marL="12700">
              <a:lnSpc>
                <a:spcPts val="7784"/>
              </a:lnSpc>
              <a:tabLst>
                <a:tab pos="4665345" algn="l"/>
                <a:tab pos="6665595" algn="l"/>
              </a:tabLst>
            </a:pPr>
            <a:r>
              <a:rPr sz="7100" spc="320" dirty="0">
                <a:solidFill>
                  <a:srgbClr val="981E75"/>
                </a:solidFill>
                <a:latin typeface="Arial"/>
                <a:cs typeface="Arial"/>
              </a:rPr>
              <a:t>CENTE</a:t>
            </a:r>
            <a:r>
              <a:rPr sz="7100" spc="155" dirty="0">
                <a:solidFill>
                  <a:srgbClr val="981E75"/>
                </a:solidFill>
                <a:latin typeface="Arial"/>
                <a:cs typeface="Arial"/>
              </a:rPr>
              <a:t>R</a:t>
            </a:r>
            <a:r>
              <a:rPr sz="7100" spc="-795" dirty="0">
                <a:solidFill>
                  <a:srgbClr val="981E75"/>
                </a:solidFill>
                <a:latin typeface="Arial"/>
                <a:cs typeface="Arial"/>
              </a:rPr>
              <a:t> </a:t>
            </a:r>
            <a:r>
              <a:rPr sz="3050" spc="484" dirty="0">
                <a:solidFill>
                  <a:srgbClr val="981E75"/>
                </a:solidFill>
                <a:latin typeface="Arial"/>
                <a:cs typeface="Arial"/>
              </a:rPr>
              <a:t>a</a:t>
            </a:r>
            <a:r>
              <a:rPr sz="3050" spc="150" dirty="0">
                <a:solidFill>
                  <a:srgbClr val="981E75"/>
                </a:solidFill>
                <a:latin typeface="Arial"/>
                <a:cs typeface="Arial"/>
              </a:rPr>
              <a:t>t</a:t>
            </a:r>
            <a:r>
              <a:rPr sz="3050" dirty="0">
                <a:solidFill>
                  <a:srgbClr val="981E75"/>
                </a:solidFill>
                <a:latin typeface="Arial"/>
                <a:cs typeface="Arial"/>
              </a:rPr>
              <a:t>	</a:t>
            </a:r>
            <a:r>
              <a:rPr sz="3050" spc="330" dirty="0">
                <a:solidFill>
                  <a:srgbClr val="981E75"/>
                </a:solidFill>
                <a:latin typeface="Arial"/>
                <a:cs typeface="Arial"/>
              </a:rPr>
              <a:t>Reindah</a:t>
            </a:r>
            <a:r>
              <a:rPr sz="3050" spc="60" dirty="0">
                <a:solidFill>
                  <a:srgbClr val="981E75"/>
                </a:solidFill>
                <a:latin typeface="Arial"/>
                <a:cs typeface="Arial"/>
              </a:rPr>
              <a:t>l</a:t>
            </a:r>
            <a:r>
              <a:rPr sz="3050" dirty="0">
                <a:solidFill>
                  <a:srgbClr val="981E75"/>
                </a:solidFill>
                <a:latin typeface="Arial"/>
                <a:cs typeface="Arial"/>
              </a:rPr>
              <a:t>	</a:t>
            </a:r>
            <a:r>
              <a:rPr sz="3050" spc="305" dirty="0">
                <a:solidFill>
                  <a:srgbClr val="981E75"/>
                </a:solidFill>
                <a:latin typeface="Arial"/>
                <a:cs typeface="Arial"/>
              </a:rPr>
              <a:t>Park</a:t>
            </a:r>
            <a:endParaRPr sz="3050" dirty="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090672" y="0"/>
            <a:ext cx="6967728" cy="635883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0"/>
            <a:ext cx="6581140" cy="2861310"/>
          </a:xfrm>
          <a:custGeom>
            <a:avLst/>
            <a:gdLst/>
            <a:ahLst/>
            <a:cxnLst/>
            <a:rect l="l" t="t" r="r" b="b"/>
            <a:pathLst>
              <a:path w="6581140" h="2861310">
                <a:moveTo>
                  <a:pt x="6581034" y="0"/>
                </a:moveTo>
                <a:lnTo>
                  <a:pt x="0" y="0"/>
                </a:lnTo>
                <a:lnTo>
                  <a:pt x="0" y="2860921"/>
                </a:lnTo>
                <a:lnTo>
                  <a:pt x="6581034" y="0"/>
                </a:lnTo>
                <a:close/>
              </a:path>
            </a:pathLst>
          </a:custGeom>
          <a:solidFill>
            <a:srgbClr val="40AD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301417" y="3835397"/>
            <a:ext cx="742945" cy="74294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079304" y="3796179"/>
            <a:ext cx="774877" cy="77486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567352" y="4263948"/>
            <a:ext cx="134070" cy="13412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232053" y="4263948"/>
            <a:ext cx="134620" cy="134620"/>
          </a:xfrm>
          <a:custGeom>
            <a:avLst/>
            <a:gdLst/>
            <a:ahLst/>
            <a:cxnLst/>
            <a:rect l="l" t="t" r="r" b="b"/>
            <a:pathLst>
              <a:path w="134620" h="134620">
                <a:moveTo>
                  <a:pt x="130797" y="0"/>
                </a:moveTo>
                <a:lnTo>
                  <a:pt x="3314" y="0"/>
                </a:lnTo>
                <a:lnTo>
                  <a:pt x="0" y="3314"/>
                </a:lnTo>
                <a:lnTo>
                  <a:pt x="0" y="130797"/>
                </a:lnTo>
                <a:lnTo>
                  <a:pt x="3314" y="134112"/>
                </a:lnTo>
                <a:lnTo>
                  <a:pt x="130797" y="134112"/>
                </a:lnTo>
                <a:lnTo>
                  <a:pt x="134112" y="130797"/>
                </a:lnTo>
                <a:lnTo>
                  <a:pt x="134112" y="3314"/>
                </a:lnTo>
                <a:lnTo>
                  <a:pt x="130797" y="0"/>
                </a:lnTo>
                <a:close/>
              </a:path>
            </a:pathLst>
          </a:custGeom>
          <a:solidFill>
            <a:srgbClr val="3C5A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286204" y="4284205"/>
            <a:ext cx="59690" cy="114300"/>
          </a:xfrm>
          <a:custGeom>
            <a:avLst/>
            <a:gdLst/>
            <a:ahLst/>
            <a:cxnLst/>
            <a:rect l="l" t="t" r="r" b="b"/>
            <a:pathLst>
              <a:path w="59689" h="114300">
                <a:moveTo>
                  <a:pt x="38379" y="61925"/>
                </a:moveTo>
                <a:lnTo>
                  <a:pt x="17475" y="61925"/>
                </a:lnTo>
                <a:lnTo>
                  <a:pt x="17475" y="113855"/>
                </a:lnTo>
                <a:lnTo>
                  <a:pt x="38379" y="113855"/>
                </a:lnTo>
                <a:lnTo>
                  <a:pt x="38379" y="61925"/>
                </a:lnTo>
                <a:close/>
              </a:path>
              <a:path w="59689" h="114300">
                <a:moveTo>
                  <a:pt x="58419" y="41681"/>
                </a:moveTo>
                <a:lnTo>
                  <a:pt x="0" y="41681"/>
                </a:lnTo>
                <a:lnTo>
                  <a:pt x="0" y="61925"/>
                </a:lnTo>
                <a:lnTo>
                  <a:pt x="55816" y="61925"/>
                </a:lnTo>
                <a:lnTo>
                  <a:pt x="58419" y="41681"/>
                </a:lnTo>
                <a:close/>
              </a:path>
              <a:path w="59689" h="114300">
                <a:moveTo>
                  <a:pt x="50914" y="0"/>
                </a:moveTo>
                <a:lnTo>
                  <a:pt x="43510" y="0"/>
                </a:lnTo>
                <a:lnTo>
                  <a:pt x="32921" y="1744"/>
                </a:lnTo>
                <a:lnTo>
                  <a:pt x="24696" y="6881"/>
                </a:lnTo>
                <a:lnTo>
                  <a:pt x="19369" y="15264"/>
                </a:lnTo>
                <a:lnTo>
                  <a:pt x="17475" y="26746"/>
                </a:lnTo>
                <a:lnTo>
                  <a:pt x="17475" y="41681"/>
                </a:lnTo>
                <a:lnTo>
                  <a:pt x="38379" y="41681"/>
                </a:lnTo>
                <a:lnTo>
                  <a:pt x="38379" y="22898"/>
                </a:lnTo>
                <a:lnTo>
                  <a:pt x="40004" y="18910"/>
                </a:lnTo>
                <a:lnTo>
                  <a:pt x="59131" y="18897"/>
                </a:lnTo>
                <a:lnTo>
                  <a:pt x="59131" y="800"/>
                </a:lnTo>
                <a:lnTo>
                  <a:pt x="57276" y="546"/>
                </a:lnTo>
                <a:lnTo>
                  <a:pt x="509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399693" y="4263953"/>
            <a:ext cx="134620" cy="134620"/>
          </a:xfrm>
          <a:custGeom>
            <a:avLst/>
            <a:gdLst/>
            <a:ahLst/>
            <a:cxnLst/>
            <a:rect l="l" t="t" r="r" b="b"/>
            <a:pathLst>
              <a:path w="134620" h="134620">
                <a:moveTo>
                  <a:pt x="130797" y="0"/>
                </a:moveTo>
                <a:lnTo>
                  <a:pt x="3314" y="0"/>
                </a:lnTo>
                <a:lnTo>
                  <a:pt x="0" y="3314"/>
                </a:lnTo>
                <a:lnTo>
                  <a:pt x="0" y="130797"/>
                </a:lnTo>
                <a:lnTo>
                  <a:pt x="3314" y="134112"/>
                </a:lnTo>
                <a:lnTo>
                  <a:pt x="130797" y="134112"/>
                </a:lnTo>
                <a:lnTo>
                  <a:pt x="134111" y="130797"/>
                </a:lnTo>
                <a:lnTo>
                  <a:pt x="134111" y="3314"/>
                </a:lnTo>
                <a:lnTo>
                  <a:pt x="130797" y="0"/>
                </a:lnTo>
                <a:close/>
              </a:path>
            </a:pathLst>
          </a:custGeom>
          <a:solidFill>
            <a:srgbClr val="429B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424832" y="4296945"/>
            <a:ext cx="84455" cy="68580"/>
          </a:xfrm>
          <a:custGeom>
            <a:avLst/>
            <a:gdLst/>
            <a:ahLst/>
            <a:cxnLst/>
            <a:rect l="l" t="t" r="r" b="b"/>
            <a:pathLst>
              <a:path w="84454" h="68579">
                <a:moveTo>
                  <a:pt x="0" y="60401"/>
                </a:moveTo>
                <a:lnTo>
                  <a:pt x="5991" y="63673"/>
                </a:lnTo>
                <a:lnTo>
                  <a:pt x="12396" y="66090"/>
                </a:lnTo>
                <a:lnTo>
                  <a:pt x="19218" y="67602"/>
                </a:lnTo>
                <a:lnTo>
                  <a:pt x="26365" y="68122"/>
                </a:lnTo>
                <a:lnTo>
                  <a:pt x="47368" y="63665"/>
                </a:lnTo>
                <a:lnTo>
                  <a:pt x="51402" y="60642"/>
                </a:lnTo>
                <a:lnTo>
                  <a:pt x="2717" y="60642"/>
                </a:lnTo>
                <a:lnTo>
                  <a:pt x="1346" y="60553"/>
                </a:lnTo>
                <a:lnTo>
                  <a:pt x="0" y="60401"/>
                </a:lnTo>
                <a:close/>
              </a:path>
              <a:path w="84454" h="68579">
                <a:moveTo>
                  <a:pt x="9398" y="41325"/>
                </a:moveTo>
                <a:lnTo>
                  <a:pt x="11595" y="48171"/>
                </a:lnTo>
                <a:lnTo>
                  <a:pt x="17945" y="53136"/>
                </a:lnTo>
                <a:lnTo>
                  <a:pt x="25463" y="53276"/>
                </a:lnTo>
                <a:lnTo>
                  <a:pt x="19583" y="57886"/>
                </a:lnTo>
                <a:lnTo>
                  <a:pt x="12166" y="60642"/>
                </a:lnTo>
                <a:lnTo>
                  <a:pt x="51402" y="60642"/>
                </a:lnTo>
                <a:lnTo>
                  <a:pt x="62695" y="52181"/>
                </a:lnTo>
                <a:lnTo>
                  <a:pt x="68986" y="41643"/>
                </a:lnTo>
                <a:lnTo>
                  <a:pt x="11531" y="41643"/>
                </a:lnTo>
                <a:lnTo>
                  <a:pt x="10439" y="41528"/>
                </a:lnTo>
                <a:lnTo>
                  <a:pt x="9398" y="41325"/>
                </a:lnTo>
                <a:close/>
              </a:path>
              <a:path w="84454" h="68579">
                <a:moveTo>
                  <a:pt x="3378" y="23964"/>
                </a:moveTo>
                <a:lnTo>
                  <a:pt x="3365" y="32499"/>
                </a:lnTo>
                <a:lnTo>
                  <a:pt x="9296" y="39458"/>
                </a:lnTo>
                <a:lnTo>
                  <a:pt x="17170" y="41033"/>
                </a:lnTo>
                <a:lnTo>
                  <a:pt x="15722" y="41427"/>
                </a:lnTo>
                <a:lnTo>
                  <a:pt x="14198" y="41643"/>
                </a:lnTo>
                <a:lnTo>
                  <a:pt x="68986" y="41643"/>
                </a:lnTo>
                <a:lnTo>
                  <a:pt x="72101" y="36425"/>
                </a:lnTo>
                <a:lnTo>
                  <a:pt x="74014" y="26111"/>
                </a:lnTo>
                <a:lnTo>
                  <a:pt x="11163" y="26111"/>
                </a:lnTo>
                <a:lnTo>
                  <a:pt x="8343" y="26022"/>
                </a:lnTo>
                <a:lnTo>
                  <a:pt x="5689" y="25247"/>
                </a:lnTo>
                <a:lnTo>
                  <a:pt x="3378" y="23964"/>
                </a:lnTo>
                <a:close/>
              </a:path>
              <a:path w="84454" h="68579">
                <a:moveTo>
                  <a:pt x="5842" y="3149"/>
                </a:moveTo>
                <a:lnTo>
                  <a:pt x="4356" y="5689"/>
                </a:lnTo>
                <a:lnTo>
                  <a:pt x="3505" y="8648"/>
                </a:lnTo>
                <a:lnTo>
                  <a:pt x="3505" y="17767"/>
                </a:lnTo>
                <a:lnTo>
                  <a:pt x="6540" y="23025"/>
                </a:lnTo>
                <a:lnTo>
                  <a:pt x="11163" y="26111"/>
                </a:lnTo>
                <a:lnTo>
                  <a:pt x="74014" y="26111"/>
                </a:lnTo>
                <a:lnTo>
                  <a:pt x="74940" y="21120"/>
                </a:lnTo>
                <a:lnTo>
                  <a:pt x="41287" y="21120"/>
                </a:lnTo>
                <a:lnTo>
                  <a:pt x="30909" y="19469"/>
                </a:lnTo>
                <a:lnTo>
                  <a:pt x="21383" y="15763"/>
                </a:lnTo>
                <a:lnTo>
                  <a:pt x="12948" y="10243"/>
                </a:lnTo>
                <a:lnTo>
                  <a:pt x="5842" y="3149"/>
                </a:lnTo>
                <a:close/>
              </a:path>
              <a:path w="84454" h="68579">
                <a:moveTo>
                  <a:pt x="62979" y="0"/>
                </a:moveTo>
                <a:lnTo>
                  <a:pt x="48539" y="0"/>
                </a:lnTo>
                <a:lnTo>
                  <a:pt x="40843" y="7708"/>
                </a:lnTo>
                <a:lnTo>
                  <a:pt x="40917" y="19189"/>
                </a:lnTo>
                <a:lnTo>
                  <a:pt x="40995" y="19862"/>
                </a:lnTo>
                <a:lnTo>
                  <a:pt x="41287" y="21120"/>
                </a:lnTo>
                <a:lnTo>
                  <a:pt x="74940" y="21120"/>
                </a:lnTo>
                <a:lnTo>
                  <a:pt x="75173" y="19862"/>
                </a:lnTo>
                <a:lnTo>
                  <a:pt x="75247" y="16967"/>
                </a:lnTo>
                <a:lnTo>
                  <a:pt x="78600" y="14541"/>
                </a:lnTo>
                <a:lnTo>
                  <a:pt x="81521" y="11518"/>
                </a:lnTo>
                <a:lnTo>
                  <a:pt x="82022" y="10769"/>
                </a:lnTo>
                <a:lnTo>
                  <a:pt x="73952" y="10769"/>
                </a:lnTo>
                <a:lnTo>
                  <a:pt x="77495" y="8648"/>
                </a:lnTo>
                <a:lnTo>
                  <a:pt x="80092" y="5435"/>
                </a:lnTo>
                <a:lnTo>
                  <a:pt x="70586" y="5435"/>
                </a:lnTo>
                <a:lnTo>
                  <a:pt x="67449" y="2095"/>
                </a:lnTo>
                <a:lnTo>
                  <a:pt x="62979" y="0"/>
                </a:lnTo>
                <a:close/>
              </a:path>
              <a:path w="84454" h="68579">
                <a:moveTo>
                  <a:pt x="83832" y="8064"/>
                </a:moveTo>
                <a:lnTo>
                  <a:pt x="80746" y="9436"/>
                </a:lnTo>
                <a:lnTo>
                  <a:pt x="77431" y="10350"/>
                </a:lnTo>
                <a:lnTo>
                  <a:pt x="73952" y="10769"/>
                </a:lnTo>
                <a:lnTo>
                  <a:pt x="82022" y="10769"/>
                </a:lnTo>
                <a:lnTo>
                  <a:pt x="83832" y="8064"/>
                </a:lnTo>
                <a:close/>
              </a:path>
              <a:path w="84454" h="68579">
                <a:moveTo>
                  <a:pt x="81508" y="1257"/>
                </a:moveTo>
                <a:lnTo>
                  <a:pt x="78181" y="3225"/>
                </a:lnTo>
                <a:lnTo>
                  <a:pt x="74510" y="4660"/>
                </a:lnTo>
                <a:lnTo>
                  <a:pt x="70586" y="5435"/>
                </a:lnTo>
                <a:lnTo>
                  <a:pt x="80092" y="5435"/>
                </a:lnTo>
                <a:lnTo>
                  <a:pt x="80225" y="5270"/>
                </a:lnTo>
                <a:lnTo>
                  <a:pt x="81508" y="12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078281" y="3859515"/>
            <a:ext cx="0" cy="659130"/>
          </a:xfrm>
          <a:custGeom>
            <a:avLst/>
            <a:gdLst/>
            <a:ahLst/>
            <a:cxnLst/>
            <a:rect l="l" t="t" r="r" b="b"/>
            <a:pathLst>
              <a:path h="659129">
                <a:moveTo>
                  <a:pt x="0" y="0"/>
                </a:moveTo>
                <a:lnTo>
                  <a:pt x="0" y="658596"/>
                </a:lnTo>
              </a:path>
            </a:pathLst>
          </a:custGeom>
          <a:ln w="6997">
            <a:solidFill>
              <a:srgbClr val="981E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>
            <a:spLocks noGrp="1"/>
          </p:cNvSpPr>
          <p:nvPr>
            <p:ph type="title"/>
          </p:nvPr>
        </p:nvSpPr>
        <p:spPr>
          <a:xfrm>
            <a:off x="864665" y="843328"/>
            <a:ext cx="1386205" cy="508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1900"/>
              </a:lnSpc>
              <a:spcBef>
                <a:spcPts val="100"/>
              </a:spcBef>
            </a:pPr>
            <a:r>
              <a:rPr sz="1200" spc="50" dirty="0">
                <a:solidFill>
                  <a:srgbClr val="FFFFFF"/>
                </a:solidFill>
              </a:rPr>
              <a:t>SCOPING</a:t>
            </a:r>
            <a:r>
              <a:rPr sz="1200" spc="-10" dirty="0">
                <a:solidFill>
                  <a:srgbClr val="FFFFFF"/>
                </a:solidFill>
              </a:rPr>
              <a:t> </a:t>
            </a:r>
            <a:r>
              <a:rPr sz="1200" spc="60" dirty="0">
                <a:solidFill>
                  <a:srgbClr val="FFFFFF"/>
                </a:solidFill>
              </a:rPr>
              <a:t>STUDY  </a:t>
            </a:r>
            <a:r>
              <a:rPr sz="1200" spc="70" dirty="0">
                <a:solidFill>
                  <a:srgbClr val="FFFFFF"/>
                </a:solidFill>
              </a:rPr>
              <a:t>MARCH</a:t>
            </a:r>
            <a:r>
              <a:rPr sz="1200" spc="40" dirty="0">
                <a:solidFill>
                  <a:srgbClr val="FFFFFF"/>
                </a:solidFill>
              </a:rPr>
              <a:t> </a:t>
            </a:r>
            <a:r>
              <a:rPr sz="1200" spc="140" dirty="0">
                <a:solidFill>
                  <a:srgbClr val="FFFFFF"/>
                </a:solidFill>
              </a:rPr>
              <a:t>2020</a:t>
            </a:r>
            <a:endParaRPr sz="1200" dirty="0"/>
          </a:p>
        </p:txBody>
      </p:sp>
      <p:sp>
        <p:nvSpPr>
          <p:cNvPr id="42" name="object 41"/>
          <p:cNvSpPr txBox="1">
            <a:spLocks/>
          </p:cNvSpPr>
          <p:nvPr/>
        </p:nvSpPr>
        <p:spPr>
          <a:xfrm>
            <a:off x="863600" y="6931910"/>
            <a:ext cx="7969428" cy="4892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800" b="0" i="0">
                <a:solidFill>
                  <a:srgbClr val="40AD49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5080">
              <a:lnSpc>
                <a:spcPct val="131900"/>
              </a:lnSpc>
              <a:spcBef>
                <a:spcPts val="100"/>
              </a:spcBef>
            </a:pPr>
            <a:r>
              <a:rPr lang="en-US" sz="1200" kern="0" spc="50" dirty="0" smtClean="0">
                <a:solidFill>
                  <a:schemeClr val="tx1"/>
                </a:solidFill>
                <a:latin typeface="Gotham Book" pitchFamily="50" charset="0"/>
                <a:cs typeface="Gotham Book" pitchFamily="50" charset="0"/>
              </a:rPr>
              <a:t>Joint Meeting of the Library Board and Board of Park Commissioners - </a:t>
            </a:r>
            <a:r>
              <a:rPr lang="en-US" sz="1200" kern="0" spc="140" dirty="0">
                <a:solidFill>
                  <a:schemeClr val="tx1"/>
                </a:solidFill>
                <a:latin typeface="Gotham Book" pitchFamily="50" charset="0"/>
                <a:cs typeface="Gotham Book" pitchFamily="50" charset="0"/>
              </a:rPr>
              <a:t>March 11, </a:t>
            </a:r>
            <a:r>
              <a:rPr lang="en-US" sz="1200" kern="0" spc="140" dirty="0" smtClean="0">
                <a:solidFill>
                  <a:schemeClr val="tx1"/>
                </a:solidFill>
                <a:latin typeface="Gotham Book" pitchFamily="50" charset="0"/>
                <a:cs typeface="Gotham Book" pitchFamily="50" charset="0"/>
              </a:rPr>
              <a:t>2020</a:t>
            </a:r>
          </a:p>
          <a:p>
            <a:pPr marL="12700" marR="5080">
              <a:lnSpc>
                <a:spcPct val="131900"/>
              </a:lnSpc>
              <a:spcBef>
                <a:spcPts val="100"/>
              </a:spcBef>
            </a:pPr>
            <a:r>
              <a:rPr lang="en-US" sz="1200" kern="0" spc="140" dirty="0" smtClean="0">
                <a:solidFill>
                  <a:schemeClr val="tx1"/>
                </a:solidFill>
                <a:latin typeface="Gotham Book" pitchFamily="50" charset="0"/>
                <a:cs typeface="Gotham Book" pitchFamily="50" charset="0"/>
              </a:rPr>
              <a:t>Kevin Englebert, Library Planner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73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7196328" y="0"/>
            <a:ext cx="2862580" cy="6583680"/>
          </a:xfrm>
          <a:custGeom>
            <a:avLst/>
            <a:gdLst/>
            <a:ahLst/>
            <a:cxnLst/>
            <a:rect l="l" t="t" r="r" b="b"/>
            <a:pathLst>
              <a:path w="2862579" h="6583680">
                <a:moveTo>
                  <a:pt x="2862072" y="0"/>
                </a:moveTo>
                <a:lnTo>
                  <a:pt x="0" y="0"/>
                </a:lnTo>
                <a:lnTo>
                  <a:pt x="2862072" y="6583680"/>
                </a:lnTo>
                <a:lnTo>
                  <a:pt x="2862072" y="0"/>
                </a:lnTo>
                <a:close/>
              </a:path>
            </a:pathLst>
          </a:custGeom>
          <a:solidFill>
            <a:srgbClr val="40AD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/>
          <p:cNvSpPr txBox="1"/>
          <p:nvPr/>
        </p:nvSpPr>
        <p:spPr>
          <a:xfrm rot="5400000">
            <a:off x="3466672" y="-1769241"/>
            <a:ext cx="487313" cy="6934199"/>
          </a:xfrm>
          <a:prstGeom prst="rect">
            <a:avLst/>
          </a:prstGeom>
        </p:spPr>
        <p:txBody>
          <a:bodyPr vert="vert270" wrap="square" lIns="0" tIns="0" rIns="0" bIns="0" rtlCol="0" anchor="t" anchorCtr="0">
            <a:spAutoFit/>
          </a:bodyPr>
          <a:lstStyle/>
          <a:p>
            <a:pPr marL="12700">
              <a:lnSpc>
                <a:spcPts val="3775"/>
              </a:lnSpc>
            </a:pPr>
            <a:r>
              <a:rPr lang="en-US" sz="3600" spc="434" dirty="0" smtClean="0">
                <a:solidFill>
                  <a:srgbClr val="40AD49"/>
                </a:solidFill>
                <a:latin typeface="Gotham Book" pitchFamily="50" charset="0"/>
                <a:cs typeface="Gotham Book" pitchFamily="50" charset="0"/>
              </a:rPr>
              <a:t>Neighborhoods</a:t>
            </a:r>
            <a:endParaRPr sz="3600" dirty="0"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3228" y="1941516"/>
            <a:ext cx="69341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Gotham Book" pitchFamily="50" charset="0"/>
                <a:cs typeface="Gotham Book" pitchFamily="50" charset="0"/>
              </a:rPr>
              <a:t>Seven Neighborhoods adjacent to Reindahl Park: Burke Heights, Greater Sandburg, Hawthorne, High Crossing, Mayfair Park, Ridgewood, Truax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29" y="3581400"/>
            <a:ext cx="8384389" cy="396240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379395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 rot="10800000">
            <a:off x="0" y="1195346"/>
            <a:ext cx="2862580" cy="6583680"/>
          </a:xfrm>
          <a:custGeom>
            <a:avLst/>
            <a:gdLst/>
            <a:ahLst/>
            <a:cxnLst/>
            <a:rect l="l" t="t" r="r" b="b"/>
            <a:pathLst>
              <a:path w="2862579" h="6583680">
                <a:moveTo>
                  <a:pt x="2862072" y="0"/>
                </a:moveTo>
                <a:lnTo>
                  <a:pt x="0" y="0"/>
                </a:lnTo>
                <a:lnTo>
                  <a:pt x="2862072" y="6583680"/>
                </a:lnTo>
                <a:lnTo>
                  <a:pt x="2862072" y="0"/>
                </a:lnTo>
                <a:close/>
              </a:path>
            </a:pathLst>
          </a:custGeom>
          <a:solidFill>
            <a:srgbClr val="40AD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/>
          <p:cNvSpPr txBox="1"/>
          <p:nvPr/>
        </p:nvSpPr>
        <p:spPr>
          <a:xfrm rot="5400000">
            <a:off x="4118794" y="-2548707"/>
            <a:ext cx="487313" cy="6134101"/>
          </a:xfrm>
          <a:prstGeom prst="rect">
            <a:avLst/>
          </a:prstGeom>
        </p:spPr>
        <p:txBody>
          <a:bodyPr vert="vert270" wrap="square" lIns="0" tIns="0" rIns="0" bIns="0" rtlCol="0" anchor="t" anchorCtr="0">
            <a:spAutoFit/>
          </a:bodyPr>
          <a:lstStyle/>
          <a:p>
            <a:pPr marL="12700">
              <a:lnSpc>
                <a:spcPts val="3775"/>
              </a:lnSpc>
            </a:pPr>
            <a:r>
              <a:rPr lang="en-US" sz="3600" spc="434" dirty="0" smtClean="0">
                <a:solidFill>
                  <a:srgbClr val="40AD49"/>
                </a:solidFill>
                <a:latin typeface="Gotham Book" pitchFamily="50" charset="0"/>
                <a:cs typeface="Gotham Book" pitchFamily="50" charset="0"/>
              </a:rPr>
              <a:t>Demographics</a:t>
            </a:r>
            <a:endParaRPr sz="3600" dirty="0"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762000"/>
            <a:ext cx="862456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Gotham Book" pitchFamily="50" charset="0"/>
                <a:cs typeface="Gotham Book" pitchFamily="50" charset="0"/>
              </a:rPr>
              <a:t>Approximately 26,000 residents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Gotham Book" pitchFamily="50" charset="0"/>
                <a:cs typeface="Gotham Book" pitchFamily="50" charset="0"/>
              </a:rPr>
              <a:t>Higher percentages of immigrants, youth, and people of color </a:t>
            </a:r>
            <a:r>
              <a:rPr lang="en-US" sz="2000" dirty="0" smtClean="0">
                <a:latin typeface="Gotham Book" pitchFamily="50" charset="0"/>
                <a:cs typeface="Gotham Book" pitchFamily="50" charset="0"/>
              </a:rPr>
              <a:t>than other areas of Madison</a:t>
            </a:r>
            <a:endParaRPr lang="en-US" sz="2000" dirty="0" smtClean="0">
              <a:latin typeface="Gotham Book" pitchFamily="50" charset="0"/>
              <a:cs typeface="Gotham Book" pitchFamily="50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Gotham Book" pitchFamily="50" charset="0"/>
                <a:cs typeface="Gotham Book" pitchFamily="50" charset="0"/>
              </a:rPr>
              <a:t>Youth considerably more diverse than the adult population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Gotham Book" pitchFamily="50" charset="0"/>
                <a:cs typeface="Gotham Book" pitchFamily="50" charset="0"/>
              </a:rPr>
              <a:t>Adults have lower </a:t>
            </a:r>
            <a:r>
              <a:rPr lang="en-US" sz="2000" dirty="0" smtClean="0">
                <a:latin typeface="Gotham Book" pitchFamily="50" charset="0"/>
                <a:cs typeface="Gotham Book" pitchFamily="50" charset="0"/>
              </a:rPr>
              <a:t>levels of educational attainment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Gotham Book" pitchFamily="50" charset="0"/>
                <a:cs typeface="Gotham Book" pitchFamily="50" charset="0"/>
              </a:rPr>
              <a:t>Approximately 1,500 households without internet access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000" dirty="0" smtClean="0">
              <a:latin typeface="Gotham Book" pitchFamily="50" charset="0"/>
              <a:cs typeface="Gotham Book" pitchFamily="5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39"/>
          <a:stretch/>
        </p:blipFill>
        <p:spPr>
          <a:xfrm>
            <a:off x="3733800" y="3657601"/>
            <a:ext cx="6186168" cy="3813344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657600" y="7477908"/>
            <a:ext cx="4495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Gotham Book" pitchFamily="50" charset="0"/>
                <a:cs typeface="Gotham Book" pitchFamily="50" charset="0"/>
              </a:rPr>
              <a:t>Data from Madison Metropolitan School District Profiles - 2019</a:t>
            </a:r>
            <a:endParaRPr lang="en-US" sz="900" dirty="0">
              <a:latin typeface="Gotham Book" pitchFamily="50" charset="0"/>
              <a:cs typeface="Gotham 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5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7196328" y="0"/>
            <a:ext cx="2862580" cy="6583680"/>
          </a:xfrm>
          <a:custGeom>
            <a:avLst/>
            <a:gdLst/>
            <a:ahLst/>
            <a:cxnLst/>
            <a:rect l="l" t="t" r="r" b="b"/>
            <a:pathLst>
              <a:path w="2862579" h="6583680">
                <a:moveTo>
                  <a:pt x="2862072" y="0"/>
                </a:moveTo>
                <a:lnTo>
                  <a:pt x="0" y="0"/>
                </a:lnTo>
                <a:lnTo>
                  <a:pt x="2862072" y="6583680"/>
                </a:lnTo>
                <a:lnTo>
                  <a:pt x="2862072" y="0"/>
                </a:lnTo>
                <a:close/>
              </a:path>
            </a:pathLst>
          </a:custGeom>
          <a:solidFill>
            <a:srgbClr val="40AD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/>
          <p:cNvSpPr txBox="1"/>
          <p:nvPr/>
        </p:nvSpPr>
        <p:spPr>
          <a:xfrm rot="5400000">
            <a:off x="3466672" y="-1769241"/>
            <a:ext cx="487313" cy="6934199"/>
          </a:xfrm>
          <a:prstGeom prst="rect">
            <a:avLst/>
          </a:prstGeom>
        </p:spPr>
        <p:txBody>
          <a:bodyPr vert="vert270" wrap="square" lIns="0" tIns="0" rIns="0" bIns="0" rtlCol="0" anchor="t" anchorCtr="0">
            <a:spAutoFit/>
          </a:bodyPr>
          <a:lstStyle/>
          <a:p>
            <a:pPr marL="12700">
              <a:lnSpc>
                <a:spcPts val="3775"/>
              </a:lnSpc>
            </a:pPr>
            <a:r>
              <a:rPr lang="en-US" sz="3600" spc="434" dirty="0" smtClean="0">
                <a:solidFill>
                  <a:srgbClr val="40AD49"/>
                </a:solidFill>
                <a:latin typeface="Gotham Book" pitchFamily="50" charset="0"/>
                <a:cs typeface="Gotham Book" pitchFamily="50" charset="0"/>
              </a:rPr>
              <a:t>Transportation</a:t>
            </a:r>
            <a:endParaRPr sz="3600" dirty="0"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3228" y="1941516"/>
            <a:ext cx="77577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Gotham Book" pitchFamily="50" charset="0"/>
                <a:cs typeface="Gotham Book" pitchFamily="50" charset="0"/>
              </a:rPr>
              <a:t>Pedestrian network and bike network generally well-suited for access to the Imagination Center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Gotham Book" pitchFamily="50" charset="0"/>
                <a:cs typeface="Gotham Book" pitchFamily="50" charset="0"/>
              </a:rPr>
              <a:t>Three Metro Transit stops located adjacent or nearby Reindahl Park. Most notably, there is a stop at Thierer Road and East Washington Avenue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Gotham Book" pitchFamily="50" charset="0"/>
                <a:cs typeface="Gotham Book" pitchFamily="50" charset="0"/>
              </a:rPr>
              <a:t>A </a:t>
            </a:r>
            <a:r>
              <a:rPr lang="en-US" sz="2000" b="1" dirty="0" smtClean="0">
                <a:latin typeface="Gotham Book" pitchFamily="50" charset="0"/>
                <a:cs typeface="Gotham Book" pitchFamily="50" charset="0"/>
              </a:rPr>
              <a:t>Bus Rapid Transit stop </a:t>
            </a:r>
            <a:r>
              <a:rPr lang="en-US" sz="2000" dirty="0" smtClean="0">
                <a:latin typeface="Gotham Book" pitchFamily="50" charset="0"/>
                <a:cs typeface="Gotham Book" pitchFamily="50" charset="0"/>
              </a:rPr>
              <a:t>is planned at Reindahl Park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Gotham Book" pitchFamily="50" charset="0"/>
                <a:cs typeface="Gotham Book" pitchFamily="50" charset="0"/>
              </a:rPr>
              <a:t>Accessibility - important consideration for siting the Imagination Center</a:t>
            </a:r>
          </a:p>
        </p:txBody>
      </p:sp>
    </p:spTree>
    <p:extLst>
      <p:ext uri="{BB962C8B-B14F-4D97-AF65-F5344CB8AC3E}">
        <p14:creationId xmlns:p14="http://schemas.microsoft.com/office/powerpoint/2010/main" val="179521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1"/>
          <p:cNvSpPr/>
          <p:nvPr/>
        </p:nvSpPr>
        <p:spPr>
          <a:xfrm>
            <a:off x="304800" y="3048000"/>
            <a:ext cx="9525000" cy="42373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 rot="5400000">
            <a:off x="4016230" y="-3101829"/>
            <a:ext cx="487313" cy="7910172"/>
          </a:xfrm>
          <a:prstGeom prst="rect">
            <a:avLst/>
          </a:prstGeom>
        </p:spPr>
        <p:txBody>
          <a:bodyPr vert="vert270" wrap="square" lIns="0" tIns="0" rIns="0" bIns="0" rtlCol="0" anchor="t" anchorCtr="0">
            <a:spAutoFit/>
          </a:bodyPr>
          <a:lstStyle/>
          <a:p>
            <a:pPr marL="12700">
              <a:lnSpc>
                <a:spcPts val="3775"/>
              </a:lnSpc>
            </a:pPr>
            <a:r>
              <a:rPr lang="en-US" sz="3600" spc="434" dirty="0" smtClean="0">
                <a:solidFill>
                  <a:srgbClr val="40AD49"/>
                </a:solidFill>
                <a:latin typeface="Gotham Book" pitchFamily="50" charset="0"/>
                <a:cs typeface="Gotham Book" pitchFamily="50" charset="0"/>
              </a:rPr>
              <a:t>Bus Rapid Transit</a:t>
            </a:r>
            <a:endParaRPr sz="3600" dirty="0">
              <a:latin typeface="Gotham Book" pitchFamily="50" charset="0"/>
              <a:cs typeface="Gotham Book" pitchFamily="50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8001000" y="2895600"/>
            <a:ext cx="0" cy="628436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7122298" y="2487834"/>
            <a:ext cx="17574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Gotham Book" pitchFamily="50" charset="0"/>
                <a:cs typeface="Gotham Book" pitchFamily="50" charset="0"/>
              </a:rPr>
              <a:t>Reindahl Park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1142988"/>
            <a:ext cx="937259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Gotham Book" pitchFamily="50" charset="0"/>
                <a:cs typeface="Gotham Book" pitchFamily="50" charset="0"/>
              </a:rPr>
              <a:t>Bus Rapid </a:t>
            </a:r>
            <a:r>
              <a:rPr lang="en-US" dirty="0" smtClean="0">
                <a:latin typeface="Gotham Book" pitchFamily="50" charset="0"/>
                <a:cs typeface="Gotham Book" pitchFamily="50" charset="0"/>
              </a:rPr>
              <a:t>Transit stop planned </a:t>
            </a:r>
            <a:r>
              <a:rPr lang="en-US" dirty="0" smtClean="0">
                <a:latin typeface="Gotham Book" pitchFamily="50" charset="0"/>
                <a:cs typeface="Gotham Book" pitchFamily="50" charset="0"/>
              </a:rPr>
              <a:t>for Thierer Road and East Washington Avenue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Gotham Book" pitchFamily="50" charset="0"/>
                <a:cs typeface="Gotham Book" pitchFamily="50" charset="0"/>
              </a:rPr>
              <a:t>Great potential to serve Reindahl Park and connect it to downtown and the west side of Madison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88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 rot="10800000">
            <a:off x="0" y="1195346"/>
            <a:ext cx="2862580" cy="6583680"/>
          </a:xfrm>
          <a:custGeom>
            <a:avLst/>
            <a:gdLst/>
            <a:ahLst/>
            <a:cxnLst/>
            <a:rect l="l" t="t" r="r" b="b"/>
            <a:pathLst>
              <a:path w="2862579" h="6583680">
                <a:moveTo>
                  <a:pt x="2862072" y="0"/>
                </a:moveTo>
                <a:lnTo>
                  <a:pt x="0" y="0"/>
                </a:lnTo>
                <a:lnTo>
                  <a:pt x="2862072" y="6583680"/>
                </a:lnTo>
                <a:lnTo>
                  <a:pt x="2862072" y="0"/>
                </a:lnTo>
                <a:close/>
              </a:path>
            </a:pathLst>
          </a:custGeom>
          <a:solidFill>
            <a:srgbClr val="40AD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/>
          <p:cNvSpPr txBox="1"/>
          <p:nvPr/>
        </p:nvSpPr>
        <p:spPr>
          <a:xfrm rot="5400000">
            <a:off x="4801281" y="-2167707"/>
            <a:ext cx="487313" cy="6134101"/>
          </a:xfrm>
          <a:prstGeom prst="rect">
            <a:avLst/>
          </a:prstGeom>
        </p:spPr>
        <p:txBody>
          <a:bodyPr vert="vert270" wrap="square" lIns="0" tIns="0" rIns="0" bIns="0" rtlCol="0" anchor="t" anchorCtr="0">
            <a:spAutoFit/>
          </a:bodyPr>
          <a:lstStyle/>
          <a:p>
            <a:pPr marL="12700">
              <a:lnSpc>
                <a:spcPts val="3775"/>
              </a:lnSpc>
            </a:pPr>
            <a:r>
              <a:rPr lang="en-US" sz="3600" spc="434" dirty="0" smtClean="0">
                <a:solidFill>
                  <a:srgbClr val="40AD49"/>
                </a:solidFill>
                <a:latin typeface="Gotham Book" pitchFamily="50" charset="0"/>
                <a:cs typeface="Gotham Book" pitchFamily="50" charset="0"/>
              </a:rPr>
              <a:t>Engagement</a:t>
            </a:r>
            <a:endParaRPr sz="3600" dirty="0"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58575" y="1066800"/>
            <a:ext cx="800431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Gotham Book" pitchFamily="50" charset="0"/>
                <a:cs typeface="Gotham Book" pitchFamily="50" charset="0"/>
              </a:rPr>
              <a:t>October 2018 - October 2019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1" dirty="0" smtClean="0">
                <a:latin typeface="Gotham Book" pitchFamily="50" charset="0"/>
                <a:cs typeface="Gotham Book" pitchFamily="50" charset="0"/>
              </a:rPr>
              <a:t>112 Conversations with 425 Community Members</a:t>
            </a:r>
            <a:r>
              <a:rPr lang="en-US" sz="2000" dirty="0" smtClean="0">
                <a:latin typeface="Gotham Book" pitchFamily="50" charset="0"/>
                <a:cs typeface="Gotham Book" pitchFamily="50" charset="0"/>
              </a:rPr>
              <a:t>. One-on-one and small group conversations were the primary focus. Attended a variety of existing community events (Wild Rumpus, District 17 Forum, EMCC events)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Gotham Book" pitchFamily="50" charset="0"/>
                <a:cs typeface="Gotham Book" pitchFamily="50" charset="0"/>
              </a:rPr>
              <a:t>Engagement sessions at Hawthorne, Sandburg, East and West High Schools (Escalera Program, Book Club, </a:t>
            </a:r>
            <a:r>
              <a:rPr lang="en-US" sz="2000" dirty="0" smtClean="0">
                <a:latin typeface="Gotham Book" pitchFamily="50" charset="0"/>
                <a:cs typeface="Gotham Book" pitchFamily="50" charset="0"/>
              </a:rPr>
              <a:t>and Principal’s </a:t>
            </a:r>
            <a:r>
              <a:rPr lang="en-US" sz="2000" dirty="0" smtClean="0">
                <a:latin typeface="Gotham Book" pitchFamily="50" charset="0"/>
                <a:cs typeface="Gotham Book" pitchFamily="50" charset="0"/>
              </a:rPr>
              <a:t>Equity Group)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Gotham Book" pitchFamily="50" charset="0"/>
                <a:cs typeface="Gotham Book" pitchFamily="50" charset="0"/>
              </a:rPr>
              <a:t>Local Voices Network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16600" y="4495800"/>
            <a:ext cx="4046288" cy="3034716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2881" y="5752516"/>
            <a:ext cx="2667000" cy="1778000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362563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7196328" y="0"/>
            <a:ext cx="2862580" cy="6583680"/>
          </a:xfrm>
          <a:custGeom>
            <a:avLst/>
            <a:gdLst/>
            <a:ahLst/>
            <a:cxnLst/>
            <a:rect l="l" t="t" r="r" b="b"/>
            <a:pathLst>
              <a:path w="2862579" h="6583680">
                <a:moveTo>
                  <a:pt x="2862072" y="0"/>
                </a:moveTo>
                <a:lnTo>
                  <a:pt x="0" y="0"/>
                </a:lnTo>
                <a:lnTo>
                  <a:pt x="2862072" y="6583680"/>
                </a:lnTo>
                <a:lnTo>
                  <a:pt x="2862072" y="0"/>
                </a:lnTo>
                <a:close/>
              </a:path>
            </a:pathLst>
          </a:custGeom>
          <a:solidFill>
            <a:srgbClr val="40AD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/>
          <p:cNvSpPr txBox="1"/>
          <p:nvPr/>
        </p:nvSpPr>
        <p:spPr>
          <a:xfrm rot="5400000">
            <a:off x="3588657" y="-2298619"/>
            <a:ext cx="974626" cy="7697656"/>
          </a:xfrm>
          <a:prstGeom prst="rect">
            <a:avLst/>
          </a:prstGeom>
        </p:spPr>
        <p:txBody>
          <a:bodyPr vert="vert270" wrap="square" lIns="0" tIns="0" rIns="0" bIns="0" rtlCol="0" anchor="t" anchorCtr="0">
            <a:spAutoFit/>
          </a:bodyPr>
          <a:lstStyle/>
          <a:p>
            <a:pPr marL="12700">
              <a:lnSpc>
                <a:spcPts val="3775"/>
              </a:lnSpc>
            </a:pPr>
            <a:r>
              <a:rPr lang="en-US" sz="3600" spc="434" dirty="0" smtClean="0">
                <a:solidFill>
                  <a:srgbClr val="40AD49"/>
                </a:solidFill>
                <a:latin typeface="Gotham Book" pitchFamily="50" charset="0"/>
                <a:cs typeface="Gotham Book" pitchFamily="50" charset="0"/>
              </a:rPr>
              <a:t>Data Analysis and Recommendation Structure</a:t>
            </a:r>
            <a:endParaRPr sz="3600" dirty="0"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2057400"/>
            <a:ext cx="821497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Gotham Book" pitchFamily="50" charset="0"/>
                <a:cs typeface="Gotham Book" pitchFamily="50" charset="0"/>
              </a:rPr>
              <a:t>Gathered notes from each conversation and interaction with community members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Gotham Book" pitchFamily="50" charset="0"/>
                <a:cs typeface="Gotham Book" pitchFamily="50" charset="0"/>
              </a:rPr>
              <a:t>Library staff completed a qualitative analysis of the notes and grouped recommendations by the five critical roles established in </a:t>
            </a:r>
            <a:r>
              <a:rPr lang="en-US" sz="2000" i="1" dirty="0" smtClean="0">
                <a:latin typeface="Gotham Book" pitchFamily="50" charset="0"/>
                <a:cs typeface="Gotham Book" pitchFamily="50" charset="0"/>
              </a:rPr>
              <a:t>Communities Inspiring Libraries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Gotham Book" pitchFamily="50" charset="0"/>
                <a:cs typeface="Gotham Book" pitchFamily="50" charset="0"/>
              </a:rPr>
              <a:t>South Central Library System – Data Services Consultant ran an anonymized analysis simultaneously for quality control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Gotham Book" pitchFamily="50" charset="0"/>
                <a:cs typeface="Gotham Book" pitchFamily="50" charset="0"/>
              </a:rPr>
              <a:t>Recommendations are a result of community conversations, research, and </a:t>
            </a:r>
            <a:r>
              <a:rPr lang="en-US" sz="2000" dirty="0" smtClean="0">
                <a:latin typeface="Gotham Book" pitchFamily="50" charset="0"/>
                <a:cs typeface="Gotham Book" pitchFamily="50" charset="0"/>
              </a:rPr>
              <a:t>institutional goals</a:t>
            </a:r>
            <a:endParaRPr lang="en-US" sz="2000" dirty="0" smtClean="0">
              <a:latin typeface="Gotham Book" pitchFamily="50" charset="0"/>
              <a:cs typeface="Gotham 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17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 rot="10800000">
            <a:off x="0" y="1195346"/>
            <a:ext cx="2862580" cy="6583680"/>
          </a:xfrm>
          <a:custGeom>
            <a:avLst/>
            <a:gdLst/>
            <a:ahLst/>
            <a:cxnLst/>
            <a:rect l="l" t="t" r="r" b="b"/>
            <a:pathLst>
              <a:path w="2862579" h="6583680">
                <a:moveTo>
                  <a:pt x="2862072" y="0"/>
                </a:moveTo>
                <a:lnTo>
                  <a:pt x="0" y="0"/>
                </a:lnTo>
                <a:lnTo>
                  <a:pt x="2862072" y="6583680"/>
                </a:lnTo>
                <a:lnTo>
                  <a:pt x="2862072" y="0"/>
                </a:lnTo>
                <a:close/>
              </a:path>
            </a:pathLst>
          </a:custGeom>
          <a:solidFill>
            <a:srgbClr val="E37C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/>
          <p:cNvSpPr txBox="1"/>
          <p:nvPr/>
        </p:nvSpPr>
        <p:spPr>
          <a:xfrm rot="5400000">
            <a:off x="5337994" y="-613594"/>
            <a:ext cx="487313" cy="6134101"/>
          </a:xfrm>
          <a:prstGeom prst="rect">
            <a:avLst/>
          </a:prstGeom>
        </p:spPr>
        <p:txBody>
          <a:bodyPr vert="vert270" wrap="square" lIns="0" tIns="0" rIns="0" bIns="0" rtlCol="0" anchor="t" anchorCtr="0">
            <a:spAutoFit/>
          </a:bodyPr>
          <a:lstStyle/>
          <a:p>
            <a:pPr marL="12700">
              <a:lnSpc>
                <a:spcPts val="3775"/>
              </a:lnSpc>
            </a:pPr>
            <a:r>
              <a:rPr lang="en-US" sz="3600" spc="434" dirty="0" smtClean="0">
                <a:solidFill>
                  <a:srgbClr val="E37C1C"/>
                </a:solidFill>
                <a:latin typeface="Gotham Book" pitchFamily="50" charset="0"/>
                <a:cs typeface="Gotham Book" pitchFamily="50" charset="0"/>
              </a:rPr>
              <a:t>Social Forum</a:t>
            </a:r>
            <a:endParaRPr sz="3600" dirty="0">
              <a:solidFill>
                <a:srgbClr val="E37C1C"/>
              </a:solidFill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14600" y="2819400"/>
            <a:ext cx="7338391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7970" indent="-234315">
              <a:lnSpc>
                <a:spcPct val="150000"/>
              </a:lnSpc>
              <a:spcBef>
                <a:spcPts val="100"/>
              </a:spcBef>
              <a:buAutoNum type="arabicPlain"/>
              <a:tabLst>
                <a:tab pos="267970" algn="l"/>
                <a:tab pos="268605" algn="l"/>
              </a:tabLst>
            </a:pPr>
            <a:r>
              <a:rPr lang="en-US" sz="2000" spc="90" dirty="0">
                <a:solidFill>
                  <a:srgbClr val="E37C1C"/>
                </a:solidFill>
                <a:latin typeface="Gotham Book" pitchFamily="50" charset="0"/>
                <a:cs typeface="Gotham Book" pitchFamily="50" charset="0"/>
              </a:rPr>
              <a:t>Meeting</a:t>
            </a:r>
            <a:r>
              <a:rPr lang="en-US" sz="2000" spc="30" dirty="0">
                <a:solidFill>
                  <a:srgbClr val="E37C1C"/>
                </a:solidFill>
                <a:latin typeface="Gotham Book" pitchFamily="50" charset="0"/>
                <a:cs typeface="Gotham Book" pitchFamily="50" charset="0"/>
              </a:rPr>
              <a:t> </a:t>
            </a:r>
            <a:r>
              <a:rPr lang="en-US" sz="2000" spc="80" dirty="0" smtClean="0">
                <a:solidFill>
                  <a:srgbClr val="E37C1C"/>
                </a:solidFill>
                <a:latin typeface="Gotham Book" pitchFamily="50" charset="0"/>
                <a:cs typeface="Gotham Book" pitchFamily="50" charset="0"/>
              </a:rPr>
              <a:t>Rooms</a:t>
            </a:r>
            <a:endParaRPr lang="en-US" sz="2000" dirty="0">
              <a:latin typeface="Gotham Book" pitchFamily="50" charset="0"/>
              <a:cs typeface="Gotham Book" pitchFamily="50" charset="0"/>
            </a:endParaRPr>
          </a:p>
          <a:p>
            <a:pPr marL="267970" indent="-250825">
              <a:lnSpc>
                <a:spcPct val="150000"/>
              </a:lnSpc>
              <a:buAutoNum type="arabicPlain"/>
              <a:tabLst>
                <a:tab pos="267970" algn="l"/>
                <a:tab pos="268605" algn="l"/>
              </a:tabLst>
            </a:pPr>
            <a:r>
              <a:rPr lang="en-US" sz="2000" spc="85" dirty="0">
                <a:solidFill>
                  <a:srgbClr val="E37C1C"/>
                </a:solidFill>
                <a:latin typeface="Gotham Book" pitchFamily="50" charset="0"/>
                <a:cs typeface="Gotham Book" pitchFamily="50" charset="0"/>
              </a:rPr>
              <a:t>Event and </a:t>
            </a:r>
            <a:r>
              <a:rPr lang="en-US" sz="2000" spc="80" dirty="0">
                <a:solidFill>
                  <a:srgbClr val="E37C1C"/>
                </a:solidFill>
                <a:latin typeface="Gotham Book" pitchFamily="50" charset="0"/>
                <a:cs typeface="Gotham Book" pitchFamily="50" charset="0"/>
              </a:rPr>
              <a:t>Gathering</a:t>
            </a:r>
            <a:r>
              <a:rPr lang="en-US" sz="2000" spc="-75" dirty="0">
                <a:solidFill>
                  <a:srgbClr val="E37C1C"/>
                </a:solidFill>
                <a:latin typeface="Gotham Book" pitchFamily="50" charset="0"/>
                <a:cs typeface="Gotham Book" pitchFamily="50" charset="0"/>
              </a:rPr>
              <a:t> </a:t>
            </a:r>
            <a:r>
              <a:rPr lang="en-US" sz="2000" spc="60" dirty="0" smtClean="0">
                <a:solidFill>
                  <a:srgbClr val="E37C1C"/>
                </a:solidFill>
                <a:latin typeface="Gotham Book" pitchFamily="50" charset="0"/>
                <a:cs typeface="Gotham Book" pitchFamily="50" charset="0"/>
              </a:rPr>
              <a:t>Space</a:t>
            </a:r>
            <a:endParaRPr lang="en-US" sz="2000" dirty="0">
              <a:latin typeface="Gotham Book" pitchFamily="50" charset="0"/>
              <a:cs typeface="Gotham Book" pitchFamily="50" charset="0"/>
            </a:endParaRPr>
          </a:p>
          <a:p>
            <a:pPr marL="267970" indent="-251460">
              <a:lnSpc>
                <a:spcPct val="150000"/>
              </a:lnSpc>
              <a:buAutoNum type="arabicPlain"/>
              <a:tabLst>
                <a:tab pos="267970" algn="l"/>
                <a:tab pos="268605" algn="l"/>
              </a:tabLst>
            </a:pPr>
            <a:r>
              <a:rPr lang="en-US" sz="2000" spc="110" dirty="0">
                <a:solidFill>
                  <a:srgbClr val="E37C1C"/>
                </a:solidFill>
                <a:latin typeface="Gotham Book" pitchFamily="50" charset="0"/>
                <a:cs typeface="Gotham Book" pitchFamily="50" charset="0"/>
              </a:rPr>
              <a:t>Food </a:t>
            </a:r>
            <a:r>
              <a:rPr lang="en-US" sz="2000" spc="85" dirty="0">
                <a:solidFill>
                  <a:srgbClr val="E37C1C"/>
                </a:solidFill>
                <a:latin typeface="Gotham Book" pitchFamily="50" charset="0"/>
                <a:cs typeface="Gotham Book" pitchFamily="50" charset="0"/>
              </a:rPr>
              <a:t>Preparation and</a:t>
            </a:r>
            <a:r>
              <a:rPr lang="en-US" sz="2000" spc="-150" dirty="0">
                <a:solidFill>
                  <a:srgbClr val="E37C1C"/>
                </a:solidFill>
                <a:latin typeface="Gotham Book" pitchFamily="50" charset="0"/>
                <a:cs typeface="Gotham Book" pitchFamily="50" charset="0"/>
              </a:rPr>
              <a:t> </a:t>
            </a:r>
            <a:r>
              <a:rPr lang="en-US" sz="2000" spc="100" dirty="0" smtClean="0">
                <a:solidFill>
                  <a:srgbClr val="E37C1C"/>
                </a:solidFill>
                <a:latin typeface="Gotham Book" pitchFamily="50" charset="0"/>
                <a:cs typeface="Gotham Book" pitchFamily="50" charset="0"/>
              </a:rPr>
              <a:t>Programming</a:t>
            </a:r>
            <a:endParaRPr lang="en-US" sz="2000" dirty="0">
              <a:latin typeface="Gotham Book" pitchFamily="50" charset="0"/>
              <a:cs typeface="Gotham Book" pitchFamily="50" charset="0"/>
            </a:endParaRPr>
          </a:p>
          <a:p>
            <a:pPr marL="267970" indent="-255904">
              <a:lnSpc>
                <a:spcPct val="150000"/>
              </a:lnSpc>
              <a:buAutoNum type="arabicPlain"/>
              <a:tabLst>
                <a:tab pos="267970" algn="l"/>
                <a:tab pos="268605" algn="l"/>
              </a:tabLst>
            </a:pPr>
            <a:r>
              <a:rPr lang="en-US" sz="2000" spc="100" dirty="0">
                <a:solidFill>
                  <a:srgbClr val="E37C1C"/>
                </a:solidFill>
                <a:latin typeface="Gotham Book" pitchFamily="50" charset="0"/>
                <a:cs typeface="Gotham Book" pitchFamily="50" charset="0"/>
              </a:rPr>
              <a:t>Youth </a:t>
            </a:r>
            <a:r>
              <a:rPr lang="en-US" sz="2000" spc="85" dirty="0">
                <a:solidFill>
                  <a:srgbClr val="E37C1C"/>
                </a:solidFill>
                <a:latin typeface="Gotham Book" pitchFamily="50" charset="0"/>
                <a:cs typeface="Gotham Book" pitchFamily="50" charset="0"/>
              </a:rPr>
              <a:t>and </a:t>
            </a:r>
            <a:r>
              <a:rPr lang="en-US" sz="2000" spc="60" dirty="0">
                <a:solidFill>
                  <a:srgbClr val="E37C1C"/>
                </a:solidFill>
                <a:latin typeface="Gotham Book" pitchFamily="50" charset="0"/>
                <a:cs typeface="Gotham Book" pitchFamily="50" charset="0"/>
              </a:rPr>
              <a:t>Teen</a:t>
            </a:r>
            <a:r>
              <a:rPr lang="en-US" sz="2000" spc="-90" dirty="0">
                <a:solidFill>
                  <a:srgbClr val="E37C1C"/>
                </a:solidFill>
                <a:latin typeface="Gotham Book" pitchFamily="50" charset="0"/>
                <a:cs typeface="Gotham Book" pitchFamily="50" charset="0"/>
              </a:rPr>
              <a:t> </a:t>
            </a:r>
            <a:r>
              <a:rPr lang="en-US" sz="2000" spc="60" dirty="0" smtClean="0">
                <a:solidFill>
                  <a:srgbClr val="E37C1C"/>
                </a:solidFill>
                <a:latin typeface="Gotham Book" pitchFamily="50" charset="0"/>
                <a:cs typeface="Gotham Book" pitchFamily="50" charset="0"/>
              </a:rPr>
              <a:t>Space</a:t>
            </a:r>
            <a:endParaRPr lang="en-US" sz="2000" dirty="0">
              <a:latin typeface="Gotham Book" pitchFamily="50" charset="0"/>
              <a:cs typeface="Gotham Book" pitchFamily="50" charset="0"/>
            </a:endParaRPr>
          </a:p>
          <a:p>
            <a:pPr marL="267970" indent="-252095">
              <a:lnSpc>
                <a:spcPct val="150000"/>
              </a:lnSpc>
              <a:buAutoNum type="arabicPlain"/>
              <a:tabLst>
                <a:tab pos="267970" algn="l"/>
                <a:tab pos="268605" algn="l"/>
              </a:tabLst>
            </a:pPr>
            <a:r>
              <a:rPr lang="en-US" sz="2000" spc="95" dirty="0">
                <a:solidFill>
                  <a:srgbClr val="E37C1C"/>
                </a:solidFill>
                <a:latin typeface="Gotham Book" pitchFamily="50" charset="0"/>
                <a:cs typeface="Gotham Book" pitchFamily="50" charset="0"/>
              </a:rPr>
              <a:t>Anji</a:t>
            </a:r>
            <a:r>
              <a:rPr lang="en-US" sz="2000" spc="30" dirty="0">
                <a:solidFill>
                  <a:srgbClr val="E37C1C"/>
                </a:solidFill>
                <a:latin typeface="Gotham Book" pitchFamily="50" charset="0"/>
                <a:cs typeface="Gotham Book" pitchFamily="50" charset="0"/>
              </a:rPr>
              <a:t> </a:t>
            </a:r>
            <a:r>
              <a:rPr lang="en-US" sz="2000" spc="60" dirty="0">
                <a:solidFill>
                  <a:srgbClr val="E37C1C"/>
                </a:solidFill>
                <a:latin typeface="Gotham Book" pitchFamily="50" charset="0"/>
                <a:cs typeface="Gotham Book" pitchFamily="50" charset="0"/>
              </a:rPr>
              <a:t>Play</a:t>
            </a:r>
            <a:endParaRPr lang="en-US" sz="2000" dirty="0">
              <a:latin typeface="Gotham Book" pitchFamily="50" charset="0"/>
              <a:cs typeface="Gotham 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32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7217411" y="0"/>
            <a:ext cx="2862580" cy="6583680"/>
          </a:xfrm>
          <a:custGeom>
            <a:avLst/>
            <a:gdLst/>
            <a:ahLst/>
            <a:cxnLst/>
            <a:rect l="l" t="t" r="r" b="b"/>
            <a:pathLst>
              <a:path w="2862579" h="6583680">
                <a:moveTo>
                  <a:pt x="2862072" y="0"/>
                </a:moveTo>
                <a:lnTo>
                  <a:pt x="0" y="0"/>
                </a:lnTo>
                <a:lnTo>
                  <a:pt x="2862072" y="6583680"/>
                </a:lnTo>
                <a:lnTo>
                  <a:pt x="2862072" y="0"/>
                </a:lnTo>
                <a:close/>
              </a:path>
            </a:pathLst>
          </a:custGeom>
          <a:solidFill>
            <a:srgbClr val="E37C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/>
          <p:cNvSpPr txBox="1"/>
          <p:nvPr/>
        </p:nvSpPr>
        <p:spPr>
          <a:xfrm rot="5400000">
            <a:off x="3280594" y="-2084906"/>
            <a:ext cx="487313" cy="6134101"/>
          </a:xfrm>
          <a:prstGeom prst="rect">
            <a:avLst/>
          </a:prstGeom>
        </p:spPr>
        <p:txBody>
          <a:bodyPr vert="vert270" wrap="square" lIns="0" tIns="0" rIns="0" bIns="0" rtlCol="0" anchor="t" anchorCtr="0">
            <a:spAutoFit/>
          </a:bodyPr>
          <a:lstStyle/>
          <a:p>
            <a:pPr marL="12700">
              <a:lnSpc>
                <a:spcPts val="3775"/>
              </a:lnSpc>
            </a:pPr>
            <a:r>
              <a:rPr lang="en-US" sz="3600" spc="434" dirty="0" smtClean="0">
                <a:solidFill>
                  <a:srgbClr val="E37C1C"/>
                </a:solidFill>
                <a:latin typeface="Gotham Book" pitchFamily="50" charset="0"/>
                <a:cs typeface="Gotham Book" pitchFamily="50" charset="0"/>
              </a:rPr>
              <a:t>Social Forum</a:t>
            </a:r>
            <a:endParaRPr sz="3600" dirty="0">
              <a:solidFill>
                <a:srgbClr val="E37C1C"/>
              </a:solidFill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" y="1371600"/>
            <a:ext cx="7338391" cy="214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7970" indent="-234315">
              <a:lnSpc>
                <a:spcPct val="150000"/>
              </a:lnSpc>
              <a:spcBef>
                <a:spcPts val="100"/>
              </a:spcBef>
              <a:buAutoNum type="arabicPlain"/>
              <a:tabLst>
                <a:tab pos="267970" algn="l"/>
                <a:tab pos="268605" algn="l"/>
              </a:tabLst>
            </a:pPr>
            <a:r>
              <a:rPr lang="en-US" sz="2000" dirty="0" smtClean="0">
                <a:solidFill>
                  <a:srgbClr val="E37C1C"/>
                </a:solidFill>
                <a:latin typeface="Gotham Book" pitchFamily="50" charset="0"/>
                <a:cs typeface="Gotham Book" pitchFamily="50" charset="0"/>
              </a:rPr>
              <a:t>Meeting Rooms</a:t>
            </a:r>
          </a:p>
          <a:p>
            <a:pPr marL="267970" indent="-234315">
              <a:lnSpc>
                <a:spcPct val="150000"/>
              </a:lnSpc>
              <a:spcBef>
                <a:spcPts val="100"/>
              </a:spcBef>
              <a:buAutoNum type="arabicPlain"/>
              <a:tabLst>
                <a:tab pos="267970" algn="l"/>
                <a:tab pos="268605" algn="l"/>
              </a:tabLst>
            </a:pPr>
            <a:r>
              <a:rPr lang="en-US" sz="2000" dirty="0" smtClean="0">
                <a:solidFill>
                  <a:srgbClr val="E37C1C"/>
                </a:solidFill>
                <a:latin typeface="Gotham Book" pitchFamily="50" charset="0"/>
                <a:cs typeface="Gotham Book" pitchFamily="50" charset="0"/>
              </a:rPr>
              <a:t>Event and Gathering Space</a:t>
            </a:r>
          </a:p>
          <a:p>
            <a:pPr marL="267970" indent="-234315">
              <a:lnSpc>
                <a:spcPct val="150000"/>
              </a:lnSpc>
              <a:spcBef>
                <a:spcPts val="100"/>
              </a:spcBef>
              <a:buAutoNum type="arabicPlain"/>
              <a:tabLst>
                <a:tab pos="267970" algn="l"/>
                <a:tab pos="268605" algn="l"/>
              </a:tabLst>
            </a:pPr>
            <a:r>
              <a:rPr lang="en-US" sz="2000" dirty="0" smtClean="0">
                <a:solidFill>
                  <a:srgbClr val="E37C1C"/>
                </a:solidFill>
                <a:latin typeface="Gotham Book" pitchFamily="50" charset="0"/>
                <a:cs typeface="Gotham Book" pitchFamily="50" charset="0"/>
              </a:rPr>
              <a:t>Food Preparation Space</a:t>
            </a:r>
          </a:p>
          <a:p>
            <a:pPr marL="267970" indent="-234315">
              <a:lnSpc>
                <a:spcPct val="100000"/>
              </a:lnSpc>
              <a:spcBef>
                <a:spcPts val="100"/>
              </a:spcBef>
              <a:buAutoNum type="arabicPlain"/>
              <a:tabLst>
                <a:tab pos="267970" algn="l"/>
                <a:tab pos="268605" algn="l"/>
              </a:tabLst>
            </a:pPr>
            <a:endParaRPr lang="en-US" sz="2000" dirty="0">
              <a:latin typeface="Gotham Book" pitchFamily="50" charset="0"/>
              <a:cs typeface="Gotham Book" pitchFamily="50" charset="0"/>
            </a:endParaRPr>
          </a:p>
          <a:p>
            <a:pPr marL="33655">
              <a:lnSpc>
                <a:spcPct val="100000"/>
              </a:lnSpc>
              <a:spcBef>
                <a:spcPts val="100"/>
              </a:spcBef>
              <a:tabLst>
                <a:tab pos="267970" algn="l"/>
                <a:tab pos="268605" algn="l"/>
              </a:tabLst>
            </a:pPr>
            <a:endParaRPr lang="en-US" sz="2000" dirty="0"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4598" y="3199910"/>
            <a:ext cx="7338391" cy="3670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6555" indent="-3429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  <a:tabLst>
                <a:tab pos="267970" algn="l"/>
                <a:tab pos="268605" algn="l"/>
              </a:tabLst>
            </a:pPr>
            <a:r>
              <a:rPr lang="en-US" sz="2000" dirty="0" smtClean="0">
                <a:latin typeface="Gotham Book" pitchFamily="50" charset="0"/>
                <a:cs typeface="Gotham Book" pitchFamily="50" charset="0"/>
              </a:rPr>
              <a:t>The current </a:t>
            </a:r>
            <a:r>
              <a:rPr lang="en-US" sz="2000" dirty="0" smtClean="0">
                <a:latin typeface="Gotham Book" pitchFamily="50" charset="0"/>
                <a:cs typeface="Gotham Book" pitchFamily="50" charset="0"/>
              </a:rPr>
              <a:t>Reindahl Park </a:t>
            </a:r>
            <a:r>
              <a:rPr lang="en-US" sz="2000" dirty="0">
                <a:latin typeface="Gotham Book" pitchFamily="50" charset="0"/>
                <a:cs typeface="Gotham Book" pitchFamily="50" charset="0"/>
              </a:rPr>
              <a:t>s</a:t>
            </a:r>
            <a:r>
              <a:rPr lang="en-US" sz="2000" dirty="0" smtClean="0">
                <a:latin typeface="Gotham Book" pitchFamily="50" charset="0"/>
                <a:cs typeface="Gotham Book" pitchFamily="50" charset="0"/>
              </a:rPr>
              <a:t>helter is </a:t>
            </a:r>
            <a:r>
              <a:rPr lang="en-US" sz="2000" dirty="0" smtClean="0">
                <a:latin typeface="Gotham Book" pitchFamily="50" charset="0"/>
                <a:cs typeface="Gotham Book" pitchFamily="50" charset="0"/>
              </a:rPr>
              <a:t>aging </a:t>
            </a:r>
            <a:r>
              <a:rPr lang="en-US" sz="2000" dirty="0" smtClean="0">
                <a:latin typeface="Gotham Book" pitchFamily="50" charset="0"/>
                <a:cs typeface="Gotham Book" pitchFamily="50" charset="0"/>
              </a:rPr>
              <a:t>and lacks natural </a:t>
            </a:r>
            <a:r>
              <a:rPr lang="en-US" sz="2000" dirty="0" smtClean="0">
                <a:latin typeface="Gotham Book" pitchFamily="50" charset="0"/>
                <a:cs typeface="Gotham Book" pitchFamily="50" charset="0"/>
              </a:rPr>
              <a:t>light. Community groups host events in the parking lot or lawn areas of</a:t>
            </a:r>
            <a:r>
              <a:rPr lang="en-US" sz="2000" dirty="0" smtClean="0">
                <a:latin typeface="Gotham Book" pitchFamily="50" charset="0"/>
                <a:cs typeface="Gotham Book" pitchFamily="50" charset="0"/>
              </a:rPr>
              <a:t> </a:t>
            </a:r>
            <a:r>
              <a:rPr lang="en-US" sz="2000" dirty="0" smtClean="0">
                <a:latin typeface="Gotham Book" pitchFamily="50" charset="0"/>
                <a:cs typeface="Gotham Book" pitchFamily="50" charset="0"/>
              </a:rPr>
              <a:t>the park</a:t>
            </a:r>
            <a:endParaRPr lang="en-US" sz="2000" dirty="0" smtClean="0">
              <a:latin typeface="Gotham Book" pitchFamily="50" charset="0"/>
              <a:cs typeface="Gotham Book" pitchFamily="50" charset="0"/>
            </a:endParaRPr>
          </a:p>
          <a:p>
            <a:pPr marL="376555" indent="-3429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  <a:tabLst>
                <a:tab pos="267970" algn="l"/>
                <a:tab pos="268605" algn="l"/>
              </a:tabLst>
            </a:pPr>
            <a:r>
              <a:rPr lang="en-US" sz="2000" dirty="0" smtClean="0">
                <a:latin typeface="Gotham Book" pitchFamily="50" charset="0"/>
                <a:cs typeface="Gotham Book" pitchFamily="50" charset="0"/>
              </a:rPr>
              <a:t>Opportunity for meeting rooms, shared event space, and facility co-location</a:t>
            </a:r>
          </a:p>
          <a:p>
            <a:pPr marL="376555" indent="-3429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  <a:tabLst>
                <a:tab pos="267970" algn="l"/>
                <a:tab pos="268605" algn="l"/>
              </a:tabLst>
            </a:pPr>
            <a:r>
              <a:rPr lang="en-US" sz="2000" dirty="0" smtClean="0">
                <a:latin typeface="Gotham Book" pitchFamily="50" charset="0"/>
                <a:cs typeface="Gotham Book" pitchFamily="50" charset="0"/>
              </a:rPr>
              <a:t>Food preparation space could be used for events and </a:t>
            </a:r>
            <a:r>
              <a:rPr lang="en-US" sz="2000" dirty="0" smtClean="0">
                <a:latin typeface="Gotham Book" pitchFamily="50" charset="0"/>
                <a:cs typeface="Gotham Book" pitchFamily="50" charset="0"/>
              </a:rPr>
              <a:t>Library/Parks </a:t>
            </a:r>
            <a:r>
              <a:rPr lang="en-US" sz="2000" dirty="0" smtClean="0">
                <a:latin typeface="Gotham Book" pitchFamily="50" charset="0"/>
                <a:cs typeface="Gotham Book" pitchFamily="50" charset="0"/>
              </a:rPr>
              <a:t>programming</a:t>
            </a:r>
            <a:endParaRPr lang="en-US" sz="2000" dirty="0">
              <a:latin typeface="Gotham Book" pitchFamily="50" charset="0"/>
              <a:cs typeface="Gotham Book" pitchFamily="50" charset="0"/>
            </a:endParaRPr>
          </a:p>
          <a:p>
            <a:pPr marL="33655">
              <a:lnSpc>
                <a:spcPct val="100000"/>
              </a:lnSpc>
              <a:spcBef>
                <a:spcPts val="100"/>
              </a:spcBef>
              <a:tabLst>
                <a:tab pos="267970" algn="l"/>
                <a:tab pos="268605" algn="l"/>
              </a:tabLst>
            </a:pPr>
            <a:endParaRPr lang="en-US" sz="2000" dirty="0">
              <a:latin typeface="Gotham Book" pitchFamily="50" charset="0"/>
              <a:cs typeface="Gotham 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13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 rot="10800000">
            <a:off x="0" y="1195346"/>
            <a:ext cx="2862580" cy="6583680"/>
          </a:xfrm>
          <a:custGeom>
            <a:avLst/>
            <a:gdLst/>
            <a:ahLst/>
            <a:cxnLst/>
            <a:rect l="l" t="t" r="r" b="b"/>
            <a:pathLst>
              <a:path w="2862579" h="6583680">
                <a:moveTo>
                  <a:pt x="2862072" y="0"/>
                </a:moveTo>
                <a:lnTo>
                  <a:pt x="0" y="0"/>
                </a:lnTo>
                <a:lnTo>
                  <a:pt x="2862072" y="6583680"/>
                </a:lnTo>
                <a:lnTo>
                  <a:pt x="2862072" y="0"/>
                </a:lnTo>
                <a:close/>
              </a:path>
            </a:pathLst>
          </a:custGeom>
          <a:solidFill>
            <a:srgbClr val="E37C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/>
          <p:cNvSpPr txBox="1"/>
          <p:nvPr/>
        </p:nvSpPr>
        <p:spPr>
          <a:xfrm rot="5400000">
            <a:off x="2973010" y="-624656"/>
            <a:ext cx="487313" cy="3962400"/>
          </a:xfrm>
          <a:prstGeom prst="rect">
            <a:avLst/>
          </a:prstGeom>
        </p:spPr>
        <p:txBody>
          <a:bodyPr vert="vert270" wrap="square" lIns="0" tIns="0" rIns="0" bIns="0" rtlCol="0" anchor="t" anchorCtr="0">
            <a:spAutoFit/>
          </a:bodyPr>
          <a:lstStyle/>
          <a:p>
            <a:pPr marL="12700">
              <a:lnSpc>
                <a:spcPts val="3775"/>
              </a:lnSpc>
            </a:pPr>
            <a:r>
              <a:rPr lang="en-US" sz="3600" spc="434" dirty="0" smtClean="0">
                <a:solidFill>
                  <a:srgbClr val="E37C1C"/>
                </a:solidFill>
                <a:latin typeface="Gotham Book" pitchFamily="50" charset="0"/>
                <a:cs typeface="Gotham Book" pitchFamily="50" charset="0"/>
              </a:rPr>
              <a:t>Social Forum</a:t>
            </a:r>
            <a:endParaRPr sz="3600" dirty="0">
              <a:solidFill>
                <a:srgbClr val="E37C1C"/>
              </a:solidFill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19200" y="1600200"/>
            <a:ext cx="73383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6">
              <a:lnSpc>
                <a:spcPct val="150000"/>
              </a:lnSpc>
              <a:tabLst>
                <a:tab pos="267970" algn="l"/>
                <a:tab pos="268605" algn="l"/>
              </a:tabLst>
            </a:pPr>
            <a:r>
              <a:rPr lang="en-US" sz="2000" spc="100" dirty="0" smtClean="0">
                <a:solidFill>
                  <a:srgbClr val="E37C1C"/>
                </a:solidFill>
                <a:latin typeface="Gotham Book" pitchFamily="50" charset="0"/>
                <a:cs typeface="Gotham Book" pitchFamily="50" charset="0"/>
              </a:rPr>
              <a:t>4 Youth </a:t>
            </a:r>
            <a:r>
              <a:rPr lang="en-US" sz="2000" spc="85" dirty="0">
                <a:solidFill>
                  <a:srgbClr val="E37C1C"/>
                </a:solidFill>
                <a:latin typeface="Gotham Book" pitchFamily="50" charset="0"/>
                <a:cs typeface="Gotham Book" pitchFamily="50" charset="0"/>
              </a:rPr>
              <a:t>and </a:t>
            </a:r>
            <a:r>
              <a:rPr lang="en-US" sz="2000" spc="60" dirty="0">
                <a:solidFill>
                  <a:srgbClr val="E37C1C"/>
                </a:solidFill>
                <a:latin typeface="Gotham Book" pitchFamily="50" charset="0"/>
                <a:cs typeface="Gotham Book" pitchFamily="50" charset="0"/>
              </a:rPr>
              <a:t>Teen</a:t>
            </a:r>
            <a:r>
              <a:rPr lang="en-US" sz="2000" spc="-90" dirty="0">
                <a:solidFill>
                  <a:srgbClr val="E37C1C"/>
                </a:solidFill>
                <a:latin typeface="Gotham Book" pitchFamily="50" charset="0"/>
                <a:cs typeface="Gotham Book" pitchFamily="50" charset="0"/>
              </a:rPr>
              <a:t> </a:t>
            </a:r>
            <a:r>
              <a:rPr lang="en-US" sz="2000" spc="60" dirty="0" smtClean="0">
                <a:solidFill>
                  <a:srgbClr val="E37C1C"/>
                </a:solidFill>
                <a:latin typeface="Gotham Book" pitchFamily="50" charset="0"/>
                <a:cs typeface="Gotham Book" pitchFamily="50" charset="0"/>
              </a:rPr>
              <a:t>Space</a:t>
            </a:r>
            <a:endParaRPr lang="en-US" sz="2000" dirty="0">
              <a:latin typeface="Gotham Book" pitchFamily="50" charset="0"/>
              <a:cs typeface="Gotham Book" pitchFamily="50" charset="0"/>
            </a:endParaRPr>
          </a:p>
          <a:p>
            <a:pPr marL="15875">
              <a:lnSpc>
                <a:spcPct val="150000"/>
              </a:lnSpc>
              <a:tabLst>
                <a:tab pos="267970" algn="l"/>
                <a:tab pos="268605" algn="l"/>
              </a:tabLst>
            </a:pPr>
            <a:r>
              <a:rPr lang="en-US" sz="2000" spc="95" dirty="0" smtClean="0">
                <a:solidFill>
                  <a:srgbClr val="E37C1C"/>
                </a:solidFill>
                <a:latin typeface="Gotham Book" pitchFamily="50" charset="0"/>
                <a:cs typeface="Gotham Book" pitchFamily="50" charset="0"/>
              </a:rPr>
              <a:t>5 Anji</a:t>
            </a:r>
            <a:r>
              <a:rPr lang="en-US" sz="2000" spc="30" dirty="0" smtClean="0">
                <a:solidFill>
                  <a:srgbClr val="E37C1C"/>
                </a:solidFill>
                <a:latin typeface="Gotham Book" pitchFamily="50" charset="0"/>
                <a:cs typeface="Gotham Book" pitchFamily="50" charset="0"/>
              </a:rPr>
              <a:t> </a:t>
            </a:r>
            <a:r>
              <a:rPr lang="en-US" sz="2000" spc="60" dirty="0">
                <a:solidFill>
                  <a:srgbClr val="E37C1C"/>
                </a:solidFill>
                <a:latin typeface="Gotham Book" pitchFamily="50" charset="0"/>
                <a:cs typeface="Gotham Book" pitchFamily="50" charset="0"/>
              </a:rPr>
              <a:t>Play</a:t>
            </a:r>
            <a:endParaRPr lang="en-US" sz="2000" dirty="0">
              <a:latin typeface="Gotham Book" pitchFamily="50" charset="0"/>
              <a:cs typeface="Gotham Book" pitchFamily="5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4267200"/>
            <a:ext cx="4064000" cy="3048000"/>
          </a:xfrm>
          <a:prstGeom prst="rect">
            <a:avLst/>
          </a:prstGeom>
          <a:ln w="28575">
            <a:solidFill>
              <a:srgbClr val="E37C1C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1715604" y="2603182"/>
            <a:ext cx="7338391" cy="2759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6555" indent="-3429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  <a:tabLst>
                <a:tab pos="267970" algn="l"/>
                <a:tab pos="268605" algn="l"/>
              </a:tabLst>
            </a:pPr>
            <a:r>
              <a:rPr lang="en-US" sz="2000" dirty="0" smtClean="0">
                <a:latin typeface="Gotham Book" pitchFamily="50" charset="0"/>
                <a:cs typeface="Gotham Book" pitchFamily="50" charset="0"/>
              </a:rPr>
              <a:t>Parents often shared desire for more opportunities for youth recreation and </a:t>
            </a:r>
            <a:r>
              <a:rPr lang="en-US" sz="2000" dirty="0" smtClean="0">
                <a:latin typeface="Gotham Book" pitchFamily="50" charset="0"/>
                <a:cs typeface="Gotham Book" pitchFamily="50" charset="0"/>
              </a:rPr>
              <a:t>learning</a:t>
            </a:r>
          </a:p>
          <a:p>
            <a:pPr marL="376555" indent="-3429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  <a:tabLst>
                <a:tab pos="267970" algn="l"/>
                <a:tab pos="268605" algn="l"/>
              </a:tabLst>
            </a:pPr>
            <a:r>
              <a:rPr lang="en-US" sz="2000" dirty="0" smtClean="0">
                <a:latin typeface="Gotham Book" pitchFamily="50" charset="0"/>
                <a:cs typeface="Gotham Book" pitchFamily="50" charset="0"/>
              </a:rPr>
              <a:t>Large </a:t>
            </a:r>
            <a:r>
              <a:rPr lang="en-US" sz="2000" dirty="0" smtClean="0">
                <a:latin typeface="Gotham Book" pitchFamily="50" charset="0"/>
                <a:cs typeface="Gotham Book" pitchFamily="50" charset="0"/>
              </a:rPr>
              <a:t>youth population lives in northeast Madison</a:t>
            </a:r>
          </a:p>
          <a:p>
            <a:pPr marL="376555" indent="-3429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  <a:tabLst>
                <a:tab pos="267970" algn="l"/>
                <a:tab pos="268605" algn="l"/>
              </a:tabLst>
            </a:pPr>
            <a:r>
              <a:rPr lang="en-US" sz="2000" dirty="0" smtClean="0">
                <a:latin typeface="Gotham Book" pitchFamily="50" charset="0"/>
                <a:cs typeface="Gotham Book" pitchFamily="50" charset="0"/>
              </a:rPr>
              <a:t>Opportunity to expand </a:t>
            </a:r>
          </a:p>
          <a:p>
            <a:pPr marL="33655">
              <a:lnSpc>
                <a:spcPct val="150000"/>
              </a:lnSpc>
              <a:spcBef>
                <a:spcPts val="100"/>
              </a:spcBef>
              <a:tabLst>
                <a:tab pos="268288" algn="l"/>
                <a:tab pos="339725" algn="l"/>
              </a:tabLst>
            </a:pPr>
            <a:r>
              <a:rPr lang="en-US" sz="2000" dirty="0">
                <a:latin typeface="Gotham Book" pitchFamily="50" charset="0"/>
                <a:cs typeface="Gotham Book" pitchFamily="50" charset="0"/>
              </a:rPr>
              <a:t>	</a:t>
            </a:r>
            <a:r>
              <a:rPr lang="en-US" sz="2000" dirty="0" smtClean="0">
                <a:latin typeface="Gotham Book" pitchFamily="50" charset="0"/>
                <a:cs typeface="Gotham Book" pitchFamily="50" charset="0"/>
              </a:rPr>
              <a:t>	Anji Play at Reindahl Park</a:t>
            </a:r>
            <a:endParaRPr lang="en-US" sz="2000" dirty="0">
              <a:latin typeface="Gotham Book" pitchFamily="50" charset="0"/>
              <a:cs typeface="Gotham Book" pitchFamily="50" charset="0"/>
            </a:endParaRPr>
          </a:p>
          <a:p>
            <a:pPr marL="33655">
              <a:lnSpc>
                <a:spcPct val="100000"/>
              </a:lnSpc>
              <a:spcBef>
                <a:spcPts val="100"/>
              </a:spcBef>
              <a:tabLst>
                <a:tab pos="267970" algn="l"/>
                <a:tab pos="268605" algn="l"/>
              </a:tabLst>
            </a:pPr>
            <a:endParaRPr lang="en-US" sz="2000" dirty="0">
              <a:latin typeface="Gotham Book" pitchFamily="50" charset="0"/>
              <a:cs typeface="Gotham 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30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 rot="10800000">
            <a:off x="0" y="1195346"/>
            <a:ext cx="2862580" cy="6583680"/>
          </a:xfrm>
          <a:custGeom>
            <a:avLst/>
            <a:gdLst/>
            <a:ahLst/>
            <a:cxnLst/>
            <a:rect l="l" t="t" r="r" b="b"/>
            <a:pathLst>
              <a:path w="2862579" h="6583680">
                <a:moveTo>
                  <a:pt x="2862072" y="0"/>
                </a:moveTo>
                <a:lnTo>
                  <a:pt x="0" y="0"/>
                </a:lnTo>
                <a:lnTo>
                  <a:pt x="2862072" y="6583680"/>
                </a:lnTo>
                <a:lnTo>
                  <a:pt x="2862072" y="0"/>
                </a:lnTo>
                <a:close/>
              </a:path>
            </a:pathLst>
          </a:custGeom>
          <a:solidFill>
            <a:srgbClr val="40AD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/>
          <p:cNvSpPr txBox="1"/>
          <p:nvPr/>
        </p:nvSpPr>
        <p:spPr>
          <a:xfrm rot="5400000">
            <a:off x="4899844" y="-3018698"/>
            <a:ext cx="487313" cy="8915401"/>
          </a:xfrm>
          <a:prstGeom prst="rect">
            <a:avLst/>
          </a:prstGeom>
        </p:spPr>
        <p:txBody>
          <a:bodyPr vert="vert270" wrap="square" lIns="0" tIns="0" rIns="0" bIns="0" rtlCol="0" anchor="t" anchorCtr="0">
            <a:spAutoFit/>
          </a:bodyPr>
          <a:lstStyle/>
          <a:p>
            <a:pPr marL="12700">
              <a:lnSpc>
                <a:spcPts val="3775"/>
              </a:lnSpc>
            </a:pPr>
            <a:r>
              <a:rPr lang="en-US" sz="3600" spc="434" dirty="0" smtClean="0">
                <a:solidFill>
                  <a:srgbClr val="40AD49"/>
                </a:solidFill>
                <a:latin typeface="Gotham Book" pitchFamily="50" charset="0"/>
                <a:cs typeface="Gotham Book" pitchFamily="50" charset="0"/>
              </a:rPr>
              <a:t>Imagination Center Background</a:t>
            </a:r>
            <a:endParaRPr sz="3600" dirty="0"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1" y="1712476"/>
            <a:ext cx="8077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Gotham Book" pitchFamily="50" charset="0"/>
                <a:cs typeface="Gotham Book" pitchFamily="50" charset="0"/>
              </a:rPr>
              <a:t>In 2015, Madison Public Library </a:t>
            </a:r>
            <a:r>
              <a:rPr lang="en-US" sz="2000" dirty="0" smtClean="0">
                <a:latin typeface="Gotham Book" pitchFamily="50" charset="0"/>
                <a:cs typeface="Gotham Book" pitchFamily="50" charset="0"/>
              </a:rPr>
              <a:t>launched the planning </a:t>
            </a:r>
            <a:r>
              <a:rPr lang="en-US" sz="2000" dirty="0" smtClean="0">
                <a:latin typeface="Gotham Book" pitchFamily="50" charset="0"/>
                <a:cs typeface="Gotham Book" pitchFamily="50" charset="0"/>
              </a:rPr>
              <a:t>process for an eastside strategic plan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Gotham Book" pitchFamily="50" charset="0"/>
                <a:cs typeface="Gotham Book" pitchFamily="50" charset="0"/>
              </a:rPr>
              <a:t>Library staff engaged 338 people through 52 conversations </a:t>
            </a:r>
            <a:r>
              <a:rPr lang="en-US" sz="2000" dirty="0" smtClean="0">
                <a:latin typeface="Gotham Book" pitchFamily="50" charset="0"/>
                <a:cs typeface="Gotham Book" pitchFamily="50" charset="0"/>
              </a:rPr>
              <a:t>using </a:t>
            </a:r>
            <a:r>
              <a:rPr lang="en-US" sz="2000" i="1" dirty="0" smtClean="0">
                <a:latin typeface="Gotham Book" pitchFamily="50" charset="0"/>
                <a:cs typeface="Gotham Book" pitchFamily="50" charset="0"/>
              </a:rPr>
              <a:t>Tell </a:t>
            </a:r>
            <a:r>
              <a:rPr lang="en-US" sz="2000" i="1" dirty="0" smtClean="0">
                <a:latin typeface="Gotham Book" pitchFamily="50" charset="0"/>
                <a:cs typeface="Gotham Book" pitchFamily="50" charset="0"/>
              </a:rPr>
              <a:t>Us/Cuéntenos: Communities Inspiring Libraries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Gotham Book" pitchFamily="50" charset="0"/>
                <a:cs typeface="Gotham Book" pitchFamily="50" charset="0"/>
              </a:rPr>
              <a:t>The eastside </a:t>
            </a:r>
            <a:r>
              <a:rPr lang="en-US" sz="2000" dirty="0" smtClean="0">
                <a:latin typeface="Gotham Book" pitchFamily="50" charset="0"/>
                <a:cs typeface="Gotham Book" pitchFamily="50" charset="0"/>
              </a:rPr>
              <a:t>plan contains values and goals as well as a </a:t>
            </a:r>
            <a:r>
              <a:rPr lang="en-US" sz="2000" dirty="0" smtClean="0">
                <a:latin typeface="Gotham Book" pitchFamily="50" charset="0"/>
                <a:cs typeface="Gotham Book" pitchFamily="50" charset="0"/>
              </a:rPr>
              <a:t>land </a:t>
            </a:r>
            <a:r>
              <a:rPr lang="en-US" sz="2000" dirty="0" smtClean="0">
                <a:latin typeface="Gotham Book" pitchFamily="50" charset="0"/>
                <a:cs typeface="Gotham Book" pitchFamily="50" charset="0"/>
              </a:rPr>
              <a:t>use analysis of library locations and service</a:t>
            </a:r>
            <a:endParaRPr lang="en-US" sz="2000" dirty="0" smtClean="0">
              <a:latin typeface="Gotham Book" pitchFamily="50" charset="0"/>
              <a:cs typeface="Gotham Book" pitchFamily="50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Gotham Book" pitchFamily="50" charset="0"/>
                <a:cs typeface="Gotham Book" pitchFamily="50" charset="0"/>
              </a:rPr>
              <a:t>In 2016, the eastside plan was completed and adopted by the Library Board and Common Council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127737"/>
            <a:ext cx="1905001" cy="2463032"/>
          </a:xfrm>
          <a:prstGeom prst="rect">
            <a:avLst/>
          </a:prstGeom>
          <a:ln w="28575">
            <a:solidFill>
              <a:srgbClr val="8A8C8E"/>
            </a:solidFill>
          </a:ln>
        </p:spPr>
      </p:pic>
    </p:spTree>
    <p:extLst>
      <p:ext uri="{BB962C8B-B14F-4D97-AF65-F5344CB8AC3E}">
        <p14:creationId xmlns:p14="http://schemas.microsoft.com/office/powerpoint/2010/main" val="212146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7196328" y="0"/>
            <a:ext cx="2862580" cy="6583680"/>
          </a:xfrm>
          <a:custGeom>
            <a:avLst/>
            <a:gdLst/>
            <a:ahLst/>
            <a:cxnLst/>
            <a:rect l="l" t="t" r="r" b="b"/>
            <a:pathLst>
              <a:path w="2862579" h="6583680">
                <a:moveTo>
                  <a:pt x="2862072" y="0"/>
                </a:moveTo>
                <a:lnTo>
                  <a:pt x="0" y="0"/>
                </a:lnTo>
                <a:lnTo>
                  <a:pt x="2862072" y="6583680"/>
                </a:lnTo>
                <a:lnTo>
                  <a:pt x="2862072" y="0"/>
                </a:lnTo>
                <a:close/>
              </a:path>
            </a:pathLst>
          </a:custGeom>
          <a:solidFill>
            <a:srgbClr val="981E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/>
          <p:cNvSpPr txBox="1"/>
          <p:nvPr/>
        </p:nvSpPr>
        <p:spPr>
          <a:xfrm rot="5400000">
            <a:off x="3032943" y="853257"/>
            <a:ext cx="487313" cy="4267199"/>
          </a:xfrm>
          <a:prstGeom prst="rect">
            <a:avLst/>
          </a:prstGeom>
        </p:spPr>
        <p:txBody>
          <a:bodyPr vert="vert270" wrap="square" lIns="0" tIns="0" rIns="0" bIns="0" rtlCol="0" anchor="t" anchorCtr="0">
            <a:spAutoFit/>
          </a:bodyPr>
          <a:lstStyle/>
          <a:p>
            <a:pPr marL="12700">
              <a:lnSpc>
                <a:spcPts val="3775"/>
              </a:lnSpc>
            </a:pPr>
            <a:r>
              <a:rPr lang="en-US" sz="3600" spc="434" dirty="0" smtClean="0">
                <a:solidFill>
                  <a:srgbClr val="981E75"/>
                </a:solidFill>
                <a:latin typeface="Gotham Book" pitchFamily="50" charset="0"/>
                <a:cs typeface="Gotham Book" pitchFamily="50" charset="0"/>
              </a:rPr>
              <a:t>Civic Innovator</a:t>
            </a:r>
            <a:endParaRPr sz="3600" dirty="0">
              <a:solidFill>
                <a:srgbClr val="981E75"/>
              </a:solidFill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5" name="object 3"/>
          <p:cNvSpPr txBox="1"/>
          <p:nvPr/>
        </p:nvSpPr>
        <p:spPr>
          <a:xfrm>
            <a:off x="1143000" y="3352800"/>
            <a:ext cx="5259259" cy="13439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2890" indent="-234315">
              <a:lnSpc>
                <a:spcPct val="150000"/>
              </a:lnSpc>
              <a:spcBef>
                <a:spcPts val="100"/>
              </a:spcBef>
              <a:buAutoNum type="arabicPlain"/>
              <a:tabLst>
                <a:tab pos="262890" algn="l"/>
                <a:tab pos="263525" algn="l"/>
              </a:tabLst>
            </a:pPr>
            <a:r>
              <a:rPr sz="2000" spc="105" dirty="0">
                <a:solidFill>
                  <a:srgbClr val="981E75"/>
                </a:solidFill>
                <a:latin typeface="Gotham Book" pitchFamily="50" charset="0"/>
                <a:cs typeface="Gotham Book" pitchFamily="50" charset="0"/>
              </a:rPr>
              <a:t>Immigration </a:t>
            </a:r>
            <a:r>
              <a:rPr sz="2000" spc="85" dirty="0">
                <a:solidFill>
                  <a:srgbClr val="981E75"/>
                </a:solidFill>
                <a:latin typeface="Gotham Book" pitchFamily="50" charset="0"/>
                <a:cs typeface="Gotham Book" pitchFamily="50" charset="0"/>
              </a:rPr>
              <a:t>and</a:t>
            </a:r>
            <a:r>
              <a:rPr sz="2000" spc="-50" dirty="0">
                <a:solidFill>
                  <a:srgbClr val="981E75"/>
                </a:solidFill>
                <a:latin typeface="Gotham Book" pitchFamily="50" charset="0"/>
                <a:cs typeface="Gotham Book" pitchFamily="50" charset="0"/>
              </a:rPr>
              <a:t> </a:t>
            </a:r>
            <a:r>
              <a:rPr sz="2000" spc="80" dirty="0" smtClean="0">
                <a:solidFill>
                  <a:srgbClr val="981E75"/>
                </a:solidFill>
                <a:latin typeface="Gotham Book" pitchFamily="50" charset="0"/>
                <a:cs typeface="Gotham Book" pitchFamily="50" charset="0"/>
              </a:rPr>
              <a:t>Citizenship</a:t>
            </a:r>
            <a:endParaRPr sz="2000" dirty="0">
              <a:latin typeface="Gotham Book" pitchFamily="50" charset="0"/>
              <a:cs typeface="Gotham Book" pitchFamily="50" charset="0"/>
            </a:endParaRPr>
          </a:p>
          <a:p>
            <a:pPr marL="262890" indent="-250825">
              <a:lnSpc>
                <a:spcPct val="150000"/>
              </a:lnSpc>
              <a:buAutoNum type="arabicPlain"/>
              <a:tabLst>
                <a:tab pos="262890" algn="l"/>
                <a:tab pos="263525" algn="l"/>
              </a:tabLst>
            </a:pPr>
            <a:r>
              <a:rPr sz="2000" spc="90" dirty="0">
                <a:solidFill>
                  <a:srgbClr val="981E75"/>
                </a:solidFill>
                <a:latin typeface="Gotham Book" pitchFamily="50" charset="0"/>
                <a:cs typeface="Gotham Book" pitchFamily="50" charset="0"/>
              </a:rPr>
              <a:t>Digital</a:t>
            </a:r>
            <a:r>
              <a:rPr sz="2000" spc="30" dirty="0">
                <a:solidFill>
                  <a:srgbClr val="981E75"/>
                </a:solidFill>
                <a:latin typeface="Gotham Book" pitchFamily="50" charset="0"/>
                <a:cs typeface="Gotham Book" pitchFamily="50" charset="0"/>
              </a:rPr>
              <a:t> </a:t>
            </a:r>
            <a:r>
              <a:rPr sz="2000" spc="90" dirty="0" smtClean="0">
                <a:solidFill>
                  <a:srgbClr val="981E75"/>
                </a:solidFill>
                <a:latin typeface="Gotham Book" pitchFamily="50" charset="0"/>
                <a:cs typeface="Gotham Book" pitchFamily="50" charset="0"/>
              </a:rPr>
              <a:t>Engagement</a:t>
            </a:r>
            <a:endParaRPr sz="2000" dirty="0">
              <a:latin typeface="Gotham Book" pitchFamily="50" charset="0"/>
              <a:cs typeface="Gotham Book" pitchFamily="50" charset="0"/>
            </a:endParaRPr>
          </a:p>
          <a:p>
            <a:pPr marL="262890" indent="-250825">
              <a:lnSpc>
                <a:spcPct val="150000"/>
              </a:lnSpc>
              <a:buAutoNum type="arabicPlain"/>
              <a:tabLst>
                <a:tab pos="262890" algn="l"/>
                <a:tab pos="263525" algn="l"/>
              </a:tabLst>
            </a:pPr>
            <a:r>
              <a:rPr sz="2000" spc="85" dirty="0">
                <a:solidFill>
                  <a:srgbClr val="981E75"/>
                </a:solidFill>
                <a:latin typeface="Gotham Book" pitchFamily="50" charset="0"/>
                <a:cs typeface="Gotham Book" pitchFamily="50" charset="0"/>
              </a:rPr>
              <a:t>Polling </a:t>
            </a:r>
            <a:r>
              <a:rPr sz="2000" spc="55" dirty="0">
                <a:solidFill>
                  <a:srgbClr val="981E75"/>
                </a:solidFill>
                <a:latin typeface="Gotham Book" pitchFamily="50" charset="0"/>
                <a:cs typeface="Gotham Book" pitchFamily="50" charset="0"/>
              </a:rPr>
              <a:t>Place </a:t>
            </a:r>
            <a:r>
              <a:rPr sz="2000" spc="85" dirty="0">
                <a:solidFill>
                  <a:srgbClr val="981E75"/>
                </a:solidFill>
                <a:latin typeface="Gotham Book" pitchFamily="50" charset="0"/>
                <a:cs typeface="Gotham Book" pitchFamily="50" charset="0"/>
              </a:rPr>
              <a:t>and </a:t>
            </a:r>
            <a:r>
              <a:rPr sz="2000" spc="110" dirty="0">
                <a:solidFill>
                  <a:srgbClr val="981E75"/>
                </a:solidFill>
                <a:latin typeface="Gotham Book" pitchFamily="50" charset="0"/>
                <a:cs typeface="Gotham Book" pitchFamily="50" charset="0"/>
              </a:rPr>
              <a:t>Voter</a:t>
            </a:r>
            <a:r>
              <a:rPr sz="2000" spc="-135" dirty="0">
                <a:solidFill>
                  <a:srgbClr val="981E75"/>
                </a:solidFill>
                <a:latin typeface="Gotham Book" pitchFamily="50" charset="0"/>
                <a:cs typeface="Gotham Book" pitchFamily="50" charset="0"/>
              </a:rPr>
              <a:t> </a:t>
            </a:r>
            <a:r>
              <a:rPr sz="2000" spc="85" dirty="0">
                <a:solidFill>
                  <a:srgbClr val="981E75"/>
                </a:solidFill>
                <a:latin typeface="Gotham Book" pitchFamily="50" charset="0"/>
                <a:cs typeface="Gotham Book" pitchFamily="50" charset="0"/>
              </a:rPr>
              <a:t>Registration</a:t>
            </a:r>
            <a:endParaRPr sz="2000" dirty="0">
              <a:latin typeface="Gotham Book" pitchFamily="50" charset="0"/>
              <a:cs typeface="Gotham 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19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 rot="10800000">
            <a:off x="-31679" y="1173309"/>
            <a:ext cx="2862580" cy="6583680"/>
          </a:xfrm>
          <a:custGeom>
            <a:avLst/>
            <a:gdLst/>
            <a:ahLst/>
            <a:cxnLst/>
            <a:rect l="l" t="t" r="r" b="b"/>
            <a:pathLst>
              <a:path w="2862579" h="6583680">
                <a:moveTo>
                  <a:pt x="2862072" y="0"/>
                </a:moveTo>
                <a:lnTo>
                  <a:pt x="0" y="0"/>
                </a:lnTo>
                <a:lnTo>
                  <a:pt x="2862072" y="6583680"/>
                </a:lnTo>
                <a:lnTo>
                  <a:pt x="2862072" y="0"/>
                </a:lnTo>
                <a:close/>
              </a:path>
            </a:pathLst>
          </a:custGeom>
          <a:solidFill>
            <a:srgbClr val="981E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/>
          <p:cNvSpPr txBox="1"/>
          <p:nvPr/>
        </p:nvSpPr>
        <p:spPr>
          <a:xfrm rot="5400000">
            <a:off x="5984752" y="-2268052"/>
            <a:ext cx="487313" cy="7697656"/>
          </a:xfrm>
          <a:prstGeom prst="rect">
            <a:avLst/>
          </a:prstGeom>
        </p:spPr>
        <p:txBody>
          <a:bodyPr vert="vert270" wrap="square" lIns="0" tIns="0" rIns="0" bIns="0" rtlCol="0" anchor="t" anchorCtr="0">
            <a:spAutoFit/>
          </a:bodyPr>
          <a:lstStyle/>
          <a:p>
            <a:pPr marL="12700">
              <a:lnSpc>
                <a:spcPts val="3775"/>
              </a:lnSpc>
            </a:pPr>
            <a:r>
              <a:rPr lang="en-US" sz="3600" spc="434" dirty="0" smtClean="0">
                <a:solidFill>
                  <a:srgbClr val="981E75"/>
                </a:solidFill>
                <a:latin typeface="Gotham Book" pitchFamily="50" charset="0"/>
                <a:cs typeface="Gotham Book" pitchFamily="50" charset="0"/>
              </a:rPr>
              <a:t>Civic Innovator</a:t>
            </a:r>
            <a:endParaRPr sz="3600" dirty="0">
              <a:solidFill>
                <a:srgbClr val="981E75"/>
              </a:solidFill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5" name="object 3"/>
          <p:cNvSpPr txBox="1"/>
          <p:nvPr/>
        </p:nvSpPr>
        <p:spPr>
          <a:xfrm>
            <a:off x="2379580" y="1840038"/>
            <a:ext cx="5259259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2890" indent="-234315">
              <a:lnSpc>
                <a:spcPct val="150000"/>
              </a:lnSpc>
              <a:spcBef>
                <a:spcPts val="100"/>
              </a:spcBef>
              <a:buAutoNum type="arabicPlain"/>
              <a:tabLst>
                <a:tab pos="262890" algn="l"/>
                <a:tab pos="263525" algn="l"/>
              </a:tabLst>
            </a:pPr>
            <a:r>
              <a:rPr sz="2000" spc="105" dirty="0">
                <a:solidFill>
                  <a:srgbClr val="981E75"/>
                </a:solidFill>
                <a:latin typeface="Gotham Book" pitchFamily="50" charset="0"/>
                <a:cs typeface="Gotham Book" pitchFamily="50" charset="0"/>
              </a:rPr>
              <a:t>Immigration </a:t>
            </a:r>
            <a:r>
              <a:rPr sz="2000" spc="85" dirty="0">
                <a:solidFill>
                  <a:srgbClr val="981E75"/>
                </a:solidFill>
                <a:latin typeface="Gotham Book" pitchFamily="50" charset="0"/>
                <a:cs typeface="Gotham Book" pitchFamily="50" charset="0"/>
              </a:rPr>
              <a:t>and</a:t>
            </a:r>
            <a:r>
              <a:rPr sz="2000" spc="-50" dirty="0">
                <a:solidFill>
                  <a:srgbClr val="981E75"/>
                </a:solidFill>
                <a:latin typeface="Gotham Book" pitchFamily="50" charset="0"/>
                <a:cs typeface="Gotham Book" pitchFamily="50" charset="0"/>
              </a:rPr>
              <a:t> </a:t>
            </a:r>
            <a:r>
              <a:rPr sz="2000" spc="80" dirty="0" smtClean="0">
                <a:solidFill>
                  <a:srgbClr val="981E75"/>
                </a:solidFill>
                <a:latin typeface="Gotham Book" pitchFamily="50" charset="0"/>
                <a:cs typeface="Gotham Book" pitchFamily="50" charset="0"/>
              </a:rPr>
              <a:t>Citizenship</a:t>
            </a:r>
            <a:endParaRPr sz="2000" dirty="0">
              <a:latin typeface="Gotham Book" pitchFamily="50" charset="0"/>
              <a:cs typeface="Gotham Book" pitchFamily="50" charset="0"/>
            </a:endParaRPr>
          </a:p>
          <a:p>
            <a:pPr marL="262890" indent="-250825">
              <a:lnSpc>
                <a:spcPct val="150000"/>
              </a:lnSpc>
              <a:buAutoNum type="arabicPlain"/>
              <a:tabLst>
                <a:tab pos="262890" algn="l"/>
                <a:tab pos="263525" algn="l"/>
              </a:tabLst>
            </a:pPr>
            <a:r>
              <a:rPr sz="2000" spc="90" dirty="0">
                <a:solidFill>
                  <a:srgbClr val="981E75"/>
                </a:solidFill>
                <a:latin typeface="Gotham Book" pitchFamily="50" charset="0"/>
                <a:cs typeface="Gotham Book" pitchFamily="50" charset="0"/>
              </a:rPr>
              <a:t>Digital</a:t>
            </a:r>
            <a:r>
              <a:rPr sz="2000" spc="30" dirty="0">
                <a:solidFill>
                  <a:srgbClr val="981E75"/>
                </a:solidFill>
                <a:latin typeface="Gotham Book" pitchFamily="50" charset="0"/>
                <a:cs typeface="Gotham Book" pitchFamily="50" charset="0"/>
              </a:rPr>
              <a:t> </a:t>
            </a:r>
            <a:r>
              <a:rPr sz="2000" spc="90" dirty="0" smtClean="0">
                <a:solidFill>
                  <a:srgbClr val="981E75"/>
                </a:solidFill>
                <a:latin typeface="Gotham Book" pitchFamily="50" charset="0"/>
                <a:cs typeface="Gotham Book" pitchFamily="50" charset="0"/>
              </a:rPr>
              <a:t>Engagement</a:t>
            </a:r>
            <a:endParaRPr sz="2000" dirty="0">
              <a:latin typeface="Gotham Book" pitchFamily="50" charset="0"/>
              <a:cs typeface="Gotham Book" pitchFamily="50" charset="0"/>
            </a:endParaRPr>
          </a:p>
          <a:p>
            <a:pPr marL="262890" indent="-250825">
              <a:lnSpc>
                <a:spcPct val="150000"/>
              </a:lnSpc>
              <a:buAutoNum type="arabicPlain"/>
              <a:tabLst>
                <a:tab pos="262890" algn="l"/>
                <a:tab pos="263525" algn="l"/>
              </a:tabLst>
            </a:pPr>
            <a:r>
              <a:rPr sz="2000" spc="85" dirty="0">
                <a:solidFill>
                  <a:srgbClr val="981E75"/>
                </a:solidFill>
                <a:latin typeface="Gotham Book" pitchFamily="50" charset="0"/>
                <a:cs typeface="Gotham Book" pitchFamily="50" charset="0"/>
              </a:rPr>
              <a:t>Polling </a:t>
            </a:r>
            <a:r>
              <a:rPr sz="2000" spc="55" dirty="0">
                <a:solidFill>
                  <a:srgbClr val="981E75"/>
                </a:solidFill>
                <a:latin typeface="Gotham Book" pitchFamily="50" charset="0"/>
                <a:cs typeface="Gotham Book" pitchFamily="50" charset="0"/>
              </a:rPr>
              <a:t>Place </a:t>
            </a:r>
            <a:r>
              <a:rPr sz="2000" spc="85" dirty="0">
                <a:solidFill>
                  <a:srgbClr val="981E75"/>
                </a:solidFill>
                <a:latin typeface="Gotham Book" pitchFamily="50" charset="0"/>
                <a:cs typeface="Gotham Book" pitchFamily="50" charset="0"/>
              </a:rPr>
              <a:t>and </a:t>
            </a:r>
            <a:r>
              <a:rPr sz="2000" spc="110" dirty="0">
                <a:solidFill>
                  <a:srgbClr val="981E75"/>
                </a:solidFill>
                <a:latin typeface="Gotham Book" pitchFamily="50" charset="0"/>
                <a:cs typeface="Gotham Book" pitchFamily="50" charset="0"/>
              </a:rPr>
              <a:t>Voter</a:t>
            </a:r>
            <a:r>
              <a:rPr sz="2000" spc="-135" dirty="0">
                <a:solidFill>
                  <a:srgbClr val="981E75"/>
                </a:solidFill>
                <a:latin typeface="Gotham Book" pitchFamily="50" charset="0"/>
                <a:cs typeface="Gotham Book" pitchFamily="50" charset="0"/>
              </a:rPr>
              <a:t> </a:t>
            </a:r>
            <a:r>
              <a:rPr sz="2000" spc="85" dirty="0">
                <a:solidFill>
                  <a:srgbClr val="981E75"/>
                </a:solidFill>
                <a:latin typeface="Gotham Book" pitchFamily="50" charset="0"/>
                <a:cs typeface="Gotham Book" pitchFamily="50" charset="0"/>
              </a:rPr>
              <a:t>Registration</a:t>
            </a:r>
            <a:endParaRPr sz="2000" dirty="0"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0" y="3231008"/>
            <a:ext cx="7818635" cy="4606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6555" indent="-3429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  <a:tabLst>
                <a:tab pos="267970" algn="l"/>
                <a:tab pos="268605" algn="l"/>
              </a:tabLst>
            </a:pPr>
            <a:r>
              <a:rPr lang="en-US" sz="2000" dirty="0" smtClean="0">
                <a:latin typeface="Gotham Book" pitchFamily="50" charset="0"/>
                <a:cs typeface="Gotham Book" pitchFamily="50" charset="0"/>
              </a:rPr>
              <a:t>Higher immigrant population </a:t>
            </a:r>
            <a:r>
              <a:rPr lang="en-US" sz="2000" dirty="0" smtClean="0">
                <a:latin typeface="Gotham Book" pitchFamily="50" charset="0"/>
                <a:cs typeface="Gotham Book" pitchFamily="50" charset="0"/>
              </a:rPr>
              <a:t>than most other areas of Madison. The </a:t>
            </a:r>
            <a:r>
              <a:rPr lang="en-US" sz="2000" dirty="0" smtClean="0">
                <a:latin typeface="Gotham Book" pitchFamily="50" charset="0"/>
                <a:cs typeface="Gotham Book" pitchFamily="50" charset="0"/>
              </a:rPr>
              <a:t>Imagination Center will </a:t>
            </a:r>
            <a:r>
              <a:rPr lang="en-US" sz="2000" dirty="0" smtClean="0">
                <a:latin typeface="Gotham Book" pitchFamily="50" charset="0"/>
                <a:cs typeface="Gotham Book" pitchFamily="50" charset="0"/>
              </a:rPr>
              <a:t>have immigration resources </a:t>
            </a:r>
            <a:r>
              <a:rPr lang="en-US" sz="2000" dirty="0" smtClean="0">
                <a:latin typeface="Gotham Book" pitchFamily="50" charset="0"/>
                <a:cs typeface="Gotham Book" pitchFamily="50" charset="0"/>
              </a:rPr>
              <a:t>and </a:t>
            </a:r>
            <a:r>
              <a:rPr lang="en-US" sz="2000" dirty="0" smtClean="0">
                <a:latin typeface="Gotham Book" pitchFamily="50" charset="0"/>
                <a:cs typeface="Gotham Book" pitchFamily="50" charset="0"/>
              </a:rPr>
              <a:t>could </a:t>
            </a:r>
            <a:r>
              <a:rPr lang="en-US" sz="2000" dirty="0" smtClean="0">
                <a:latin typeface="Gotham Book" pitchFamily="50" charset="0"/>
                <a:cs typeface="Gotham Book" pitchFamily="50" charset="0"/>
              </a:rPr>
              <a:t>partner with an organization to </a:t>
            </a:r>
            <a:r>
              <a:rPr lang="en-US" sz="2000" dirty="0" smtClean="0">
                <a:latin typeface="Gotham Book" pitchFamily="50" charset="0"/>
                <a:cs typeface="Gotham Book" pitchFamily="50" charset="0"/>
              </a:rPr>
              <a:t>offer </a:t>
            </a:r>
            <a:r>
              <a:rPr lang="en-US" sz="2000" dirty="0" smtClean="0">
                <a:latin typeface="Gotham Book" pitchFamily="50" charset="0"/>
                <a:cs typeface="Gotham Book" pitchFamily="50" charset="0"/>
              </a:rPr>
              <a:t>drop-in </a:t>
            </a:r>
            <a:r>
              <a:rPr lang="en-US" sz="2000" dirty="0" smtClean="0">
                <a:latin typeface="Gotham Book" pitchFamily="50" charset="0"/>
                <a:cs typeface="Gotham Book" pitchFamily="50" charset="0"/>
              </a:rPr>
              <a:t>assistance</a:t>
            </a:r>
            <a:endParaRPr lang="en-US" sz="2000" dirty="0" smtClean="0">
              <a:latin typeface="Gotham Book" pitchFamily="50" charset="0"/>
              <a:cs typeface="Gotham Book" pitchFamily="50" charset="0"/>
            </a:endParaRPr>
          </a:p>
          <a:p>
            <a:pPr marL="376555" indent="-3429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  <a:tabLst>
                <a:tab pos="267970" algn="l"/>
                <a:tab pos="268605" algn="l"/>
              </a:tabLst>
            </a:pPr>
            <a:r>
              <a:rPr lang="en-US" sz="2000" dirty="0" smtClean="0">
                <a:latin typeface="Gotham Book" pitchFamily="50" charset="0"/>
                <a:cs typeface="Gotham Book" pitchFamily="50" charset="0"/>
              </a:rPr>
              <a:t>“Virtual City Hall” concept to connect residents to city government, </a:t>
            </a:r>
            <a:r>
              <a:rPr lang="en-US" sz="2000" dirty="0" smtClean="0">
                <a:latin typeface="Gotham Book" pitchFamily="50" charset="0"/>
                <a:cs typeface="Gotham Book" pitchFamily="50" charset="0"/>
              </a:rPr>
              <a:t>meetings, </a:t>
            </a:r>
            <a:r>
              <a:rPr lang="en-US" sz="2000" dirty="0" smtClean="0">
                <a:latin typeface="Gotham Book" pitchFamily="50" charset="0"/>
                <a:cs typeface="Gotham Book" pitchFamily="50" charset="0"/>
              </a:rPr>
              <a:t>and services</a:t>
            </a:r>
          </a:p>
          <a:p>
            <a:pPr marL="376555" indent="-3429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  <a:tabLst>
                <a:tab pos="267970" algn="l"/>
                <a:tab pos="268605" algn="l"/>
              </a:tabLst>
            </a:pPr>
            <a:r>
              <a:rPr lang="en-US" sz="2000" dirty="0" smtClean="0">
                <a:latin typeface="Gotham Book" pitchFamily="50" charset="0"/>
                <a:cs typeface="Gotham Book" pitchFamily="50" charset="0"/>
              </a:rPr>
              <a:t>Polling place and voter registration, other civic discussions and information sharing</a:t>
            </a:r>
            <a:endParaRPr lang="en-US" sz="2000" dirty="0">
              <a:latin typeface="Gotham Book" pitchFamily="50" charset="0"/>
              <a:cs typeface="Gotham Book" pitchFamily="50" charset="0"/>
            </a:endParaRPr>
          </a:p>
          <a:p>
            <a:pPr marL="376555" indent="-3429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  <a:tabLst>
                <a:tab pos="267970" algn="l"/>
                <a:tab pos="268605" algn="l"/>
              </a:tabLst>
            </a:pPr>
            <a:endParaRPr lang="en-US" sz="2000" dirty="0">
              <a:latin typeface="Gotham Book" pitchFamily="50" charset="0"/>
              <a:cs typeface="Gotham Book" pitchFamily="50" charset="0"/>
            </a:endParaRPr>
          </a:p>
          <a:p>
            <a:pPr marL="33655">
              <a:lnSpc>
                <a:spcPct val="100000"/>
              </a:lnSpc>
              <a:spcBef>
                <a:spcPts val="100"/>
              </a:spcBef>
              <a:tabLst>
                <a:tab pos="267970" algn="l"/>
                <a:tab pos="268605" algn="l"/>
              </a:tabLst>
            </a:pPr>
            <a:endParaRPr lang="en-US" sz="2000" dirty="0">
              <a:latin typeface="Gotham Book" pitchFamily="50" charset="0"/>
              <a:cs typeface="Gotham 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27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7196328" y="0"/>
            <a:ext cx="2862580" cy="6583680"/>
          </a:xfrm>
          <a:custGeom>
            <a:avLst/>
            <a:gdLst/>
            <a:ahLst/>
            <a:cxnLst/>
            <a:rect l="l" t="t" r="r" b="b"/>
            <a:pathLst>
              <a:path w="2862579" h="6583680">
                <a:moveTo>
                  <a:pt x="2862072" y="0"/>
                </a:moveTo>
                <a:lnTo>
                  <a:pt x="0" y="0"/>
                </a:lnTo>
                <a:lnTo>
                  <a:pt x="2862072" y="6583680"/>
                </a:lnTo>
                <a:lnTo>
                  <a:pt x="2862072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/>
          <p:cNvSpPr txBox="1"/>
          <p:nvPr/>
        </p:nvSpPr>
        <p:spPr>
          <a:xfrm rot="5400000">
            <a:off x="3814207" y="110520"/>
            <a:ext cx="487313" cy="5752673"/>
          </a:xfrm>
          <a:prstGeom prst="rect">
            <a:avLst/>
          </a:prstGeom>
        </p:spPr>
        <p:txBody>
          <a:bodyPr vert="vert270" wrap="square" lIns="0" tIns="0" rIns="0" bIns="0" rtlCol="0" anchor="t" anchorCtr="0">
            <a:spAutoFit/>
          </a:bodyPr>
          <a:lstStyle/>
          <a:p>
            <a:pPr marL="12700">
              <a:lnSpc>
                <a:spcPts val="3775"/>
              </a:lnSpc>
            </a:pPr>
            <a:r>
              <a:rPr lang="en-US" sz="3600" dirty="0" smtClean="0">
                <a:solidFill>
                  <a:srgbClr val="00B050"/>
                </a:solidFill>
                <a:latin typeface="Gotham Book" pitchFamily="50" charset="0"/>
                <a:cs typeface="Gotham Book" pitchFamily="50" charset="0"/>
              </a:rPr>
              <a:t>Holistic Health Advocate</a:t>
            </a:r>
            <a:endParaRPr sz="3600" dirty="0">
              <a:solidFill>
                <a:srgbClr val="00B050"/>
              </a:solidFill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5" name="object 3"/>
          <p:cNvSpPr txBox="1"/>
          <p:nvPr/>
        </p:nvSpPr>
        <p:spPr>
          <a:xfrm>
            <a:off x="1143000" y="3352800"/>
            <a:ext cx="5259259" cy="14234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2890" indent="-234315">
              <a:lnSpc>
                <a:spcPct val="150000"/>
              </a:lnSpc>
              <a:spcBef>
                <a:spcPts val="100"/>
              </a:spcBef>
              <a:buAutoNum type="arabicPlain"/>
              <a:tabLst>
                <a:tab pos="262890" algn="l"/>
                <a:tab pos="263525" algn="l"/>
              </a:tabLst>
            </a:pPr>
            <a:r>
              <a:rPr lang="en-US" sz="2000" spc="105" dirty="0" smtClean="0">
                <a:solidFill>
                  <a:srgbClr val="00B050"/>
                </a:solidFill>
                <a:latin typeface="Gotham Book" pitchFamily="50" charset="0"/>
                <a:cs typeface="Gotham Book" pitchFamily="50" charset="0"/>
              </a:rPr>
              <a:t>Health Literacy and Health Services</a:t>
            </a:r>
          </a:p>
          <a:p>
            <a:pPr marL="262890" indent="-234315">
              <a:lnSpc>
                <a:spcPct val="150000"/>
              </a:lnSpc>
              <a:spcBef>
                <a:spcPts val="100"/>
              </a:spcBef>
              <a:buAutoNum type="arabicPlain"/>
              <a:tabLst>
                <a:tab pos="262890" algn="l"/>
                <a:tab pos="263525" algn="l"/>
              </a:tabLst>
            </a:pPr>
            <a:r>
              <a:rPr lang="en-US" sz="2000" spc="105" dirty="0" smtClean="0">
                <a:solidFill>
                  <a:srgbClr val="00B050"/>
                </a:solidFill>
                <a:latin typeface="Gotham Book" pitchFamily="50" charset="0"/>
                <a:cs typeface="Gotham Book" pitchFamily="50" charset="0"/>
              </a:rPr>
              <a:t>Environmental Education</a:t>
            </a:r>
          </a:p>
          <a:p>
            <a:pPr marL="262890" indent="-234315">
              <a:lnSpc>
                <a:spcPct val="150000"/>
              </a:lnSpc>
              <a:spcBef>
                <a:spcPts val="100"/>
              </a:spcBef>
              <a:buAutoNum type="arabicPlain"/>
              <a:tabLst>
                <a:tab pos="262890" algn="l"/>
                <a:tab pos="263525" algn="l"/>
              </a:tabLst>
            </a:pPr>
            <a:r>
              <a:rPr lang="en-US" sz="2000" spc="105" dirty="0" smtClean="0">
                <a:solidFill>
                  <a:srgbClr val="00B050"/>
                </a:solidFill>
                <a:latin typeface="Gotham Book" pitchFamily="50" charset="0"/>
                <a:cs typeface="Gotham Book" pitchFamily="50" charset="0"/>
              </a:rPr>
              <a:t>Garden and Outdoor Workspace</a:t>
            </a:r>
            <a:endParaRPr sz="2000" dirty="0">
              <a:solidFill>
                <a:srgbClr val="00B050"/>
              </a:solidFill>
              <a:latin typeface="Gotham Book" pitchFamily="50" charset="0"/>
              <a:cs typeface="Gotham 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11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 rot="10800000">
            <a:off x="0" y="1188720"/>
            <a:ext cx="2862580" cy="6583680"/>
          </a:xfrm>
          <a:custGeom>
            <a:avLst/>
            <a:gdLst/>
            <a:ahLst/>
            <a:cxnLst/>
            <a:rect l="l" t="t" r="r" b="b"/>
            <a:pathLst>
              <a:path w="2862579" h="6583680">
                <a:moveTo>
                  <a:pt x="2862072" y="0"/>
                </a:moveTo>
                <a:lnTo>
                  <a:pt x="0" y="0"/>
                </a:lnTo>
                <a:lnTo>
                  <a:pt x="2862072" y="6583680"/>
                </a:lnTo>
                <a:lnTo>
                  <a:pt x="2862072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/>
          <p:cNvSpPr txBox="1"/>
          <p:nvPr/>
        </p:nvSpPr>
        <p:spPr>
          <a:xfrm rot="5400000">
            <a:off x="4690080" y="-380207"/>
            <a:ext cx="487313" cy="5752673"/>
          </a:xfrm>
          <a:prstGeom prst="rect">
            <a:avLst/>
          </a:prstGeom>
        </p:spPr>
        <p:txBody>
          <a:bodyPr vert="vert270" wrap="square" lIns="0" tIns="0" rIns="0" bIns="0" rtlCol="0" anchor="t" anchorCtr="0">
            <a:spAutoFit/>
          </a:bodyPr>
          <a:lstStyle/>
          <a:p>
            <a:pPr marL="12700">
              <a:lnSpc>
                <a:spcPts val="3775"/>
              </a:lnSpc>
            </a:pPr>
            <a:r>
              <a:rPr lang="en-US" sz="3600" dirty="0" smtClean="0">
                <a:solidFill>
                  <a:srgbClr val="00B050"/>
                </a:solidFill>
                <a:latin typeface="Gotham Book" pitchFamily="50" charset="0"/>
                <a:cs typeface="Gotham Book" pitchFamily="50" charset="0"/>
              </a:rPr>
              <a:t>Holistic Health Advocate</a:t>
            </a:r>
            <a:endParaRPr sz="3600" dirty="0">
              <a:solidFill>
                <a:srgbClr val="00B050"/>
              </a:solidFill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5" name="object 3"/>
          <p:cNvSpPr txBox="1"/>
          <p:nvPr/>
        </p:nvSpPr>
        <p:spPr>
          <a:xfrm>
            <a:off x="2064249" y="2800700"/>
            <a:ext cx="5259259" cy="4206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2890" indent="-234315">
              <a:lnSpc>
                <a:spcPct val="150000"/>
              </a:lnSpc>
              <a:spcBef>
                <a:spcPts val="100"/>
              </a:spcBef>
              <a:buAutoNum type="arabicPlain"/>
              <a:tabLst>
                <a:tab pos="262890" algn="l"/>
                <a:tab pos="263525" algn="l"/>
              </a:tabLst>
            </a:pPr>
            <a:r>
              <a:rPr lang="en-US" sz="2000" spc="105" dirty="0" smtClean="0">
                <a:solidFill>
                  <a:srgbClr val="00B050"/>
                </a:solidFill>
                <a:latin typeface="Gotham Book" pitchFamily="50" charset="0"/>
                <a:cs typeface="Gotham Book" pitchFamily="50" charset="0"/>
              </a:rPr>
              <a:t>Health Literacy and Health Services</a:t>
            </a:r>
          </a:p>
        </p:txBody>
      </p:sp>
      <p:sp>
        <p:nvSpPr>
          <p:cNvPr id="7" name="Rectangle 6"/>
          <p:cNvSpPr/>
          <p:nvPr/>
        </p:nvSpPr>
        <p:spPr>
          <a:xfrm>
            <a:off x="2057400" y="3343156"/>
            <a:ext cx="7725055" cy="2734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6555" indent="-3429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  <a:tabLst>
                <a:tab pos="267970" algn="l"/>
                <a:tab pos="268605" algn="l"/>
              </a:tabLst>
            </a:pPr>
            <a:r>
              <a:rPr lang="en-US" sz="2000" dirty="0" smtClean="0">
                <a:latin typeface="Gotham Book" pitchFamily="50" charset="0"/>
                <a:cs typeface="Gotham Book" pitchFamily="50" charset="0"/>
              </a:rPr>
              <a:t>Residents expressed health concerns in their community, </a:t>
            </a:r>
            <a:r>
              <a:rPr lang="en-US" sz="2000" dirty="0" smtClean="0">
                <a:latin typeface="Gotham Book" pitchFamily="50" charset="0"/>
                <a:cs typeface="Gotham Book" pitchFamily="50" charset="0"/>
              </a:rPr>
              <a:t>especially behavioral health. Opportunity to improve health literacy and offer services such as drop-in clinics</a:t>
            </a:r>
          </a:p>
          <a:p>
            <a:pPr marL="376555" indent="-3429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  <a:tabLst>
                <a:tab pos="267970" algn="l"/>
                <a:tab pos="268605" algn="l"/>
              </a:tabLst>
            </a:pPr>
            <a:r>
              <a:rPr lang="en-US" sz="2000" dirty="0" smtClean="0">
                <a:latin typeface="Gotham Book" pitchFamily="50" charset="0"/>
                <a:cs typeface="Gotham Book" pitchFamily="50" charset="0"/>
              </a:rPr>
              <a:t>Location at Reindahl Park key to </a:t>
            </a:r>
            <a:r>
              <a:rPr lang="en-US" sz="2000" dirty="0" smtClean="0">
                <a:latin typeface="Gotham Book" pitchFamily="50" charset="0"/>
                <a:cs typeface="Gotham Book" pitchFamily="50" charset="0"/>
              </a:rPr>
              <a:t>increasing </a:t>
            </a:r>
            <a:r>
              <a:rPr lang="en-US" sz="2000" dirty="0" smtClean="0">
                <a:latin typeface="Gotham Book" pitchFamily="50" charset="0"/>
                <a:cs typeface="Gotham Book" pitchFamily="50" charset="0"/>
              </a:rPr>
              <a:t>recreational programming and activities</a:t>
            </a:r>
            <a:endParaRPr lang="en-US" sz="2000" dirty="0">
              <a:latin typeface="Gotham Book" pitchFamily="50" charset="0"/>
              <a:cs typeface="Gotham Book" pitchFamily="50" charset="0"/>
            </a:endParaRPr>
          </a:p>
          <a:p>
            <a:pPr marL="33655">
              <a:lnSpc>
                <a:spcPct val="100000"/>
              </a:lnSpc>
              <a:spcBef>
                <a:spcPts val="100"/>
              </a:spcBef>
              <a:tabLst>
                <a:tab pos="267970" algn="l"/>
                <a:tab pos="268605" algn="l"/>
              </a:tabLst>
            </a:pPr>
            <a:endParaRPr lang="en-US" sz="2000" dirty="0">
              <a:latin typeface="Gotham Book" pitchFamily="50" charset="0"/>
              <a:cs typeface="Gotham 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35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7196328" y="0"/>
            <a:ext cx="2862580" cy="6583680"/>
          </a:xfrm>
          <a:custGeom>
            <a:avLst/>
            <a:gdLst/>
            <a:ahLst/>
            <a:cxnLst/>
            <a:rect l="l" t="t" r="r" b="b"/>
            <a:pathLst>
              <a:path w="2862579" h="6583680">
                <a:moveTo>
                  <a:pt x="2862072" y="0"/>
                </a:moveTo>
                <a:lnTo>
                  <a:pt x="0" y="0"/>
                </a:lnTo>
                <a:lnTo>
                  <a:pt x="2862072" y="6583680"/>
                </a:lnTo>
                <a:lnTo>
                  <a:pt x="2862072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/>
          <p:cNvSpPr txBox="1"/>
          <p:nvPr/>
        </p:nvSpPr>
        <p:spPr>
          <a:xfrm rot="5400000">
            <a:off x="3089880" y="-874087"/>
            <a:ext cx="487313" cy="5752673"/>
          </a:xfrm>
          <a:prstGeom prst="rect">
            <a:avLst/>
          </a:prstGeom>
        </p:spPr>
        <p:txBody>
          <a:bodyPr vert="vert270" wrap="square" lIns="0" tIns="0" rIns="0" bIns="0" rtlCol="0" anchor="t" anchorCtr="0">
            <a:spAutoFit/>
          </a:bodyPr>
          <a:lstStyle/>
          <a:p>
            <a:pPr marL="12700">
              <a:lnSpc>
                <a:spcPts val="3775"/>
              </a:lnSpc>
            </a:pPr>
            <a:r>
              <a:rPr lang="en-US" sz="3600" dirty="0" smtClean="0">
                <a:solidFill>
                  <a:srgbClr val="00B050"/>
                </a:solidFill>
                <a:latin typeface="Gotham Book" pitchFamily="50" charset="0"/>
                <a:cs typeface="Gotham Book" pitchFamily="50" charset="0"/>
              </a:rPr>
              <a:t>Holistic Health Advocate</a:t>
            </a:r>
            <a:endParaRPr sz="3600" dirty="0">
              <a:solidFill>
                <a:srgbClr val="00B050"/>
              </a:solidFill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5" name="object 3"/>
          <p:cNvSpPr txBox="1"/>
          <p:nvPr/>
        </p:nvSpPr>
        <p:spPr>
          <a:xfrm>
            <a:off x="457200" y="2245907"/>
            <a:ext cx="5259259" cy="9489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">
              <a:lnSpc>
                <a:spcPct val="150000"/>
              </a:lnSpc>
              <a:spcBef>
                <a:spcPts val="100"/>
              </a:spcBef>
              <a:tabLst>
                <a:tab pos="262890" algn="l"/>
                <a:tab pos="263525" algn="l"/>
              </a:tabLst>
            </a:pPr>
            <a:r>
              <a:rPr lang="en-US" sz="2000" spc="105" dirty="0" smtClean="0">
                <a:solidFill>
                  <a:srgbClr val="00B050"/>
                </a:solidFill>
                <a:latin typeface="Gotham Book" pitchFamily="50" charset="0"/>
                <a:cs typeface="Gotham Book" pitchFamily="50" charset="0"/>
              </a:rPr>
              <a:t>2 Environmental Education</a:t>
            </a:r>
          </a:p>
          <a:p>
            <a:pPr marL="28575">
              <a:lnSpc>
                <a:spcPct val="150000"/>
              </a:lnSpc>
              <a:spcBef>
                <a:spcPts val="100"/>
              </a:spcBef>
              <a:tabLst>
                <a:tab pos="262890" algn="l"/>
                <a:tab pos="263525" algn="l"/>
              </a:tabLst>
            </a:pPr>
            <a:r>
              <a:rPr lang="en-US" sz="2000" spc="105" dirty="0" smtClean="0">
                <a:solidFill>
                  <a:srgbClr val="00B050"/>
                </a:solidFill>
                <a:latin typeface="Gotham Book" pitchFamily="50" charset="0"/>
                <a:cs typeface="Gotham Book" pitchFamily="50" charset="0"/>
              </a:rPr>
              <a:t>3 Garden and Outdoor Workspace</a:t>
            </a:r>
            <a:endParaRPr sz="2000" dirty="0">
              <a:solidFill>
                <a:srgbClr val="00B050"/>
              </a:solidFill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3278997"/>
            <a:ext cx="8305800" cy="4157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6555" indent="-3429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  <a:tabLst>
                <a:tab pos="267970" algn="l"/>
                <a:tab pos="268605" algn="l"/>
              </a:tabLst>
            </a:pPr>
            <a:r>
              <a:rPr lang="en-US" sz="2000" dirty="0" smtClean="0">
                <a:latin typeface="Gotham Book" pitchFamily="50" charset="0"/>
                <a:cs typeface="Gotham Book" pitchFamily="50" charset="0"/>
              </a:rPr>
              <a:t>Neighborhood residents are </a:t>
            </a:r>
            <a:r>
              <a:rPr lang="en-US" sz="2000" dirty="0" smtClean="0">
                <a:latin typeface="Gotham Book" pitchFamily="50" charset="0"/>
                <a:cs typeface="Gotham Book" pitchFamily="50" charset="0"/>
              </a:rPr>
              <a:t>worried</a:t>
            </a:r>
            <a:r>
              <a:rPr lang="en-US" sz="2000" dirty="0" smtClean="0">
                <a:latin typeface="Gotham Book" pitchFamily="50" charset="0"/>
                <a:cs typeface="Gotham Book" pitchFamily="50" charset="0"/>
              </a:rPr>
              <a:t> </a:t>
            </a:r>
            <a:r>
              <a:rPr lang="en-US" sz="2000" dirty="0" smtClean="0">
                <a:latin typeface="Gotham Book" pitchFamily="50" charset="0"/>
                <a:cs typeface="Gotham Book" pitchFamily="50" charset="0"/>
              </a:rPr>
              <a:t>about environmental impacts </a:t>
            </a:r>
            <a:r>
              <a:rPr lang="en-US" sz="2000" dirty="0" smtClean="0">
                <a:latin typeface="Gotham Book" pitchFamily="50" charset="0"/>
                <a:cs typeface="Gotham Book" pitchFamily="50" charset="0"/>
              </a:rPr>
              <a:t>resulting from </a:t>
            </a:r>
            <a:r>
              <a:rPr lang="en-US" sz="2000" dirty="0" smtClean="0">
                <a:latin typeface="Gotham Book" pitchFamily="50" charset="0"/>
                <a:cs typeface="Gotham Book" pitchFamily="50" charset="0"/>
              </a:rPr>
              <a:t>PFAS, F35’s, and urban development</a:t>
            </a:r>
          </a:p>
          <a:p>
            <a:pPr marL="376555" indent="-3429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  <a:tabLst>
                <a:tab pos="267970" algn="l"/>
                <a:tab pos="268605" algn="l"/>
              </a:tabLst>
            </a:pPr>
            <a:r>
              <a:rPr lang="en-US" sz="2000" dirty="0" smtClean="0">
                <a:latin typeface="Gotham Book" pitchFamily="50" charset="0"/>
                <a:cs typeface="Gotham Book" pitchFamily="50" charset="0"/>
              </a:rPr>
              <a:t>The Imagination Center’s location at Reindahl Park presents a great opportunity for environmental </a:t>
            </a:r>
            <a:r>
              <a:rPr lang="en-US" sz="2000" dirty="0" smtClean="0">
                <a:latin typeface="Gotham Book" pitchFamily="50" charset="0"/>
                <a:cs typeface="Gotham Book" pitchFamily="50" charset="0"/>
              </a:rPr>
              <a:t>education</a:t>
            </a:r>
            <a:endParaRPr lang="en-US" sz="2000" dirty="0" smtClean="0">
              <a:latin typeface="Gotham Book" pitchFamily="50" charset="0"/>
              <a:cs typeface="Gotham Book" pitchFamily="50" charset="0"/>
            </a:endParaRPr>
          </a:p>
          <a:p>
            <a:pPr marL="376555" indent="-3429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  <a:tabLst>
                <a:tab pos="267970" algn="l"/>
                <a:tab pos="268605" algn="l"/>
              </a:tabLst>
            </a:pPr>
            <a:r>
              <a:rPr lang="en-US" sz="2000" dirty="0" smtClean="0">
                <a:latin typeface="Gotham Book" pitchFamily="50" charset="0"/>
                <a:cs typeface="Gotham Book" pitchFamily="50" charset="0"/>
              </a:rPr>
              <a:t>Creating an outdoor space will provide new opportunities for </a:t>
            </a:r>
            <a:r>
              <a:rPr lang="en-US" sz="2000" dirty="0" smtClean="0">
                <a:latin typeface="Gotham Book" pitchFamily="50" charset="0"/>
                <a:cs typeface="Gotham Book" pitchFamily="50" charset="0"/>
              </a:rPr>
              <a:t>learning </a:t>
            </a:r>
            <a:r>
              <a:rPr lang="en-US" sz="2000" dirty="0" smtClean="0">
                <a:latin typeface="Gotham Book" pitchFamily="50" charset="0"/>
                <a:cs typeface="Gotham Book" pitchFamily="50" charset="0"/>
              </a:rPr>
              <a:t>and social interaction</a:t>
            </a:r>
          </a:p>
          <a:p>
            <a:pPr marL="376555" indent="-3429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  <a:tabLst>
                <a:tab pos="267970" algn="l"/>
                <a:tab pos="268605" algn="l"/>
              </a:tabLst>
            </a:pPr>
            <a:endParaRPr lang="en-US" sz="2000" dirty="0" smtClean="0">
              <a:latin typeface="Gotham Book" pitchFamily="50" charset="0"/>
              <a:cs typeface="Gotham Book" pitchFamily="50" charset="0"/>
            </a:endParaRPr>
          </a:p>
          <a:p>
            <a:pPr marL="376555" indent="-3429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  <a:tabLst>
                <a:tab pos="267970" algn="l"/>
                <a:tab pos="268605" algn="l"/>
              </a:tabLst>
            </a:pPr>
            <a:endParaRPr lang="en-US" sz="2000" dirty="0">
              <a:latin typeface="Gotham Book" pitchFamily="50" charset="0"/>
              <a:cs typeface="Gotham Book" pitchFamily="50" charset="0"/>
            </a:endParaRPr>
          </a:p>
          <a:p>
            <a:pPr marL="33655">
              <a:lnSpc>
                <a:spcPct val="100000"/>
              </a:lnSpc>
              <a:spcBef>
                <a:spcPts val="100"/>
              </a:spcBef>
              <a:tabLst>
                <a:tab pos="267970" algn="l"/>
                <a:tab pos="268605" algn="l"/>
              </a:tabLst>
            </a:pPr>
            <a:endParaRPr lang="en-US" sz="2000" dirty="0">
              <a:latin typeface="Gotham Book" pitchFamily="50" charset="0"/>
              <a:cs typeface="Gotham 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32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 rot="10800000">
            <a:off x="0" y="1188720"/>
            <a:ext cx="2862580" cy="6583680"/>
          </a:xfrm>
          <a:custGeom>
            <a:avLst/>
            <a:gdLst/>
            <a:ahLst/>
            <a:cxnLst/>
            <a:rect l="l" t="t" r="r" b="b"/>
            <a:pathLst>
              <a:path w="2862579" h="6583680">
                <a:moveTo>
                  <a:pt x="2862072" y="0"/>
                </a:moveTo>
                <a:lnTo>
                  <a:pt x="0" y="0"/>
                </a:lnTo>
                <a:lnTo>
                  <a:pt x="2862072" y="6583680"/>
                </a:lnTo>
                <a:lnTo>
                  <a:pt x="2862072" y="0"/>
                </a:lnTo>
                <a:close/>
              </a:path>
            </a:pathLst>
          </a:custGeom>
          <a:solidFill>
            <a:srgbClr val="0072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/>
          <p:cNvSpPr txBox="1"/>
          <p:nvPr/>
        </p:nvSpPr>
        <p:spPr>
          <a:xfrm rot="5400000">
            <a:off x="5299680" y="34320"/>
            <a:ext cx="487313" cy="5752673"/>
          </a:xfrm>
          <a:prstGeom prst="rect">
            <a:avLst/>
          </a:prstGeom>
        </p:spPr>
        <p:txBody>
          <a:bodyPr vert="vert270" wrap="square" lIns="0" tIns="0" rIns="0" bIns="0" rtlCol="0" anchor="t" anchorCtr="0">
            <a:spAutoFit/>
          </a:bodyPr>
          <a:lstStyle/>
          <a:p>
            <a:pPr marL="12700">
              <a:lnSpc>
                <a:spcPts val="3775"/>
              </a:lnSpc>
            </a:pPr>
            <a:r>
              <a:rPr lang="en-US" sz="3600" dirty="0" smtClean="0">
                <a:solidFill>
                  <a:srgbClr val="007290"/>
                </a:solidFill>
                <a:latin typeface="Gotham Book" pitchFamily="50" charset="0"/>
                <a:cs typeface="Gotham Book" pitchFamily="50" charset="0"/>
              </a:rPr>
              <a:t>Cultural Platform</a:t>
            </a:r>
            <a:endParaRPr sz="3600" dirty="0">
              <a:solidFill>
                <a:srgbClr val="007290"/>
              </a:solidFill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5" name="object 3"/>
          <p:cNvSpPr txBox="1"/>
          <p:nvPr/>
        </p:nvSpPr>
        <p:spPr>
          <a:xfrm>
            <a:off x="2638746" y="3352800"/>
            <a:ext cx="6858000" cy="189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2890" indent="-234315">
              <a:lnSpc>
                <a:spcPct val="150000"/>
              </a:lnSpc>
              <a:spcBef>
                <a:spcPts val="100"/>
              </a:spcBef>
              <a:buAutoNum type="arabicPlain"/>
              <a:tabLst>
                <a:tab pos="262890" algn="l"/>
                <a:tab pos="263525" algn="l"/>
              </a:tabLst>
            </a:pPr>
            <a:r>
              <a:rPr lang="en-US" sz="2000" spc="105" dirty="0" smtClean="0">
                <a:solidFill>
                  <a:srgbClr val="007290"/>
                </a:solidFill>
                <a:latin typeface="Gotham Book" pitchFamily="50" charset="0"/>
                <a:cs typeface="Gotham Book" pitchFamily="50" charset="0"/>
              </a:rPr>
              <a:t>Artist-in-Residence</a:t>
            </a:r>
          </a:p>
          <a:p>
            <a:pPr marL="262890" indent="-234315">
              <a:lnSpc>
                <a:spcPct val="150000"/>
              </a:lnSpc>
              <a:spcBef>
                <a:spcPts val="100"/>
              </a:spcBef>
              <a:buAutoNum type="arabicPlain"/>
              <a:tabLst>
                <a:tab pos="262890" algn="l"/>
                <a:tab pos="263525" algn="l"/>
              </a:tabLst>
            </a:pPr>
            <a:r>
              <a:rPr lang="en-US" sz="2000" spc="105" dirty="0" smtClean="0">
                <a:solidFill>
                  <a:srgbClr val="007290"/>
                </a:solidFill>
                <a:latin typeface="Gotham Book" pitchFamily="50" charset="0"/>
                <a:cs typeface="Gotham Book" pitchFamily="50" charset="0"/>
              </a:rPr>
              <a:t>Imagination Center Art</a:t>
            </a:r>
          </a:p>
          <a:p>
            <a:pPr marL="262890" indent="-234315">
              <a:lnSpc>
                <a:spcPct val="150000"/>
              </a:lnSpc>
              <a:spcBef>
                <a:spcPts val="100"/>
              </a:spcBef>
              <a:buAutoNum type="arabicPlain"/>
              <a:tabLst>
                <a:tab pos="262890" algn="l"/>
                <a:tab pos="263525" algn="l"/>
              </a:tabLst>
            </a:pPr>
            <a:r>
              <a:rPr lang="en-US" sz="2000" spc="105" dirty="0" smtClean="0">
                <a:solidFill>
                  <a:srgbClr val="007290"/>
                </a:solidFill>
                <a:latin typeface="Gotham Book" pitchFamily="50" charset="0"/>
                <a:cs typeface="Gotham Book" pitchFamily="50" charset="0"/>
              </a:rPr>
              <a:t>Culturally-Representative Material Collection</a:t>
            </a:r>
          </a:p>
          <a:p>
            <a:pPr marL="262890" indent="-234315">
              <a:lnSpc>
                <a:spcPct val="150000"/>
              </a:lnSpc>
              <a:spcBef>
                <a:spcPts val="100"/>
              </a:spcBef>
              <a:buAutoNum type="arabicPlain"/>
              <a:tabLst>
                <a:tab pos="262890" algn="l"/>
                <a:tab pos="263525" algn="l"/>
              </a:tabLst>
            </a:pPr>
            <a:r>
              <a:rPr lang="en-US" sz="2000" spc="105" dirty="0" smtClean="0">
                <a:solidFill>
                  <a:srgbClr val="007290"/>
                </a:solidFill>
                <a:latin typeface="Gotham Book" pitchFamily="50" charset="0"/>
                <a:cs typeface="Gotham Book" pitchFamily="50" charset="0"/>
              </a:rPr>
              <a:t>Media Programming and Digital Creation</a:t>
            </a:r>
            <a:endParaRPr sz="2000" dirty="0">
              <a:solidFill>
                <a:srgbClr val="007290"/>
              </a:solidFill>
              <a:latin typeface="Gotham Book" pitchFamily="50" charset="0"/>
              <a:cs typeface="Gotham 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70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7195820" y="0"/>
            <a:ext cx="2862580" cy="6583680"/>
          </a:xfrm>
          <a:custGeom>
            <a:avLst/>
            <a:gdLst/>
            <a:ahLst/>
            <a:cxnLst/>
            <a:rect l="l" t="t" r="r" b="b"/>
            <a:pathLst>
              <a:path w="2862579" h="6583680">
                <a:moveTo>
                  <a:pt x="2862072" y="0"/>
                </a:moveTo>
                <a:lnTo>
                  <a:pt x="0" y="0"/>
                </a:lnTo>
                <a:lnTo>
                  <a:pt x="2862072" y="6583680"/>
                </a:lnTo>
                <a:lnTo>
                  <a:pt x="2862072" y="0"/>
                </a:lnTo>
                <a:close/>
              </a:path>
            </a:pathLst>
          </a:custGeom>
          <a:solidFill>
            <a:srgbClr val="0072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/>
          <p:cNvSpPr txBox="1"/>
          <p:nvPr/>
        </p:nvSpPr>
        <p:spPr>
          <a:xfrm rot="5400000">
            <a:off x="3166080" y="-1691530"/>
            <a:ext cx="487313" cy="5752673"/>
          </a:xfrm>
          <a:prstGeom prst="rect">
            <a:avLst/>
          </a:prstGeom>
        </p:spPr>
        <p:txBody>
          <a:bodyPr vert="vert270" wrap="square" lIns="0" tIns="0" rIns="0" bIns="0" rtlCol="0" anchor="t" anchorCtr="0">
            <a:spAutoFit/>
          </a:bodyPr>
          <a:lstStyle/>
          <a:p>
            <a:pPr marL="12700">
              <a:lnSpc>
                <a:spcPts val="3775"/>
              </a:lnSpc>
            </a:pPr>
            <a:r>
              <a:rPr lang="en-US" sz="3600" dirty="0" smtClean="0">
                <a:solidFill>
                  <a:srgbClr val="007290"/>
                </a:solidFill>
                <a:latin typeface="Gotham Book" pitchFamily="50" charset="0"/>
                <a:cs typeface="Gotham Book" pitchFamily="50" charset="0"/>
              </a:rPr>
              <a:t>Cultural Platform</a:t>
            </a:r>
            <a:endParaRPr sz="3600" dirty="0">
              <a:solidFill>
                <a:srgbClr val="007290"/>
              </a:solidFill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5" name="object 3"/>
          <p:cNvSpPr txBox="1"/>
          <p:nvPr/>
        </p:nvSpPr>
        <p:spPr>
          <a:xfrm>
            <a:off x="533400" y="1524000"/>
            <a:ext cx="6858000" cy="189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2890" indent="-234315">
              <a:lnSpc>
                <a:spcPct val="150000"/>
              </a:lnSpc>
              <a:spcBef>
                <a:spcPts val="100"/>
              </a:spcBef>
              <a:buAutoNum type="arabicPlain"/>
              <a:tabLst>
                <a:tab pos="262890" algn="l"/>
                <a:tab pos="263525" algn="l"/>
              </a:tabLst>
            </a:pPr>
            <a:r>
              <a:rPr lang="en-US" sz="2000" spc="105" dirty="0" smtClean="0">
                <a:solidFill>
                  <a:srgbClr val="007290"/>
                </a:solidFill>
                <a:latin typeface="Gotham Book" pitchFamily="50" charset="0"/>
                <a:cs typeface="Gotham Book" pitchFamily="50" charset="0"/>
              </a:rPr>
              <a:t>Artist-in-Residence</a:t>
            </a:r>
          </a:p>
          <a:p>
            <a:pPr marL="262890" indent="-234315">
              <a:lnSpc>
                <a:spcPct val="150000"/>
              </a:lnSpc>
              <a:spcBef>
                <a:spcPts val="100"/>
              </a:spcBef>
              <a:buAutoNum type="arabicPlain"/>
              <a:tabLst>
                <a:tab pos="262890" algn="l"/>
                <a:tab pos="263525" algn="l"/>
              </a:tabLst>
            </a:pPr>
            <a:r>
              <a:rPr lang="en-US" sz="2000" spc="105" dirty="0" smtClean="0">
                <a:solidFill>
                  <a:srgbClr val="007290"/>
                </a:solidFill>
                <a:latin typeface="Gotham Book" pitchFamily="50" charset="0"/>
                <a:cs typeface="Gotham Book" pitchFamily="50" charset="0"/>
              </a:rPr>
              <a:t>Imagination Center Art</a:t>
            </a:r>
          </a:p>
          <a:p>
            <a:pPr marL="262890" indent="-234315">
              <a:lnSpc>
                <a:spcPct val="150000"/>
              </a:lnSpc>
              <a:spcBef>
                <a:spcPts val="100"/>
              </a:spcBef>
              <a:buAutoNum type="arabicPlain"/>
              <a:tabLst>
                <a:tab pos="262890" algn="l"/>
                <a:tab pos="263525" algn="l"/>
              </a:tabLst>
            </a:pPr>
            <a:r>
              <a:rPr lang="en-US" sz="2000" spc="105" dirty="0" smtClean="0">
                <a:solidFill>
                  <a:srgbClr val="007290"/>
                </a:solidFill>
                <a:latin typeface="Gotham Book" pitchFamily="50" charset="0"/>
                <a:cs typeface="Gotham Book" pitchFamily="50" charset="0"/>
              </a:rPr>
              <a:t>Culturally-Representative Material Collection</a:t>
            </a:r>
          </a:p>
          <a:p>
            <a:pPr marL="262890" indent="-234315">
              <a:lnSpc>
                <a:spcPct val="150000"/>
              </a:lnSpc>
              <a:spcBef>
                <a:spcPts val="100"/>
              </a:spcBef>
              <a:buAutoNum type="arabicPlain"/>
              <a:tabLst>
                <a:tab pos="262890" algn="l"/>
                <a:tab pos="263525" algn="l"/>
              </a:tabLst>
            </a:pPr>
            <a:r>
              <a:rPr lang="en-US" sz="2000" spc="105" dirty="0" smtClean="0">
                <a:solidFill>
                  <a:srgbClr val="007290"/>
                </a:solidFill>
                <a:latin typeface="Gotham Book" pitchFamily="50" charset="0"/>
                <a:cs typeface="Gotham Book" pitchFamily="50" charset="0"/>
              </a:rPr>
              <a:t>Media Programming and Digital Creation</a:t>
            </a:r>
            <a:endParaRPr sz="2000" dirty="0">
              <a:solidFill>
                <a:srgbClr val="007290"/>
              </a:solidFill>
              <a:latin typeface="Gotham Book" pitchFamily="50" charset="0"/>
              <a:cs typeface="Gotham Book" pitchFamily="5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3962400"/>
            <a:ext cx="4470400" cy="3352800"/>
          </a:xfrm>
          <a:prstGeom prst="rect">
            <a:avLst/>
          </a:prstGeom>
          <a:ln w="28575">
            <a:solidFill>
              <a:srgbClr val="007290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4851400" y="3775065"/>
            <a:ext cx="4038600" cy="3811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6555" indent="-3429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  <a:tabLst>
                <a:tab pos="267970" algn="l"/>
                <a:tab pos="268605" algn="l"/>
              </a:tabLst>
            </a:pPr>
            <a:r>
              <a:rPr lang="en-US" sz="2000" dirty="0" smtClean="0">
                <a:latin typeface="Gotham Book" pitchFamily="50" charset="0"/>
                <a:cs typeface="Gotham Book" pitchFamily="50" charset="0"/>
              </a:rPr>
              <a:t>Lack of places for residents</a:t>
            </a:r>
            <a:r>
              <a:rPr lang="en-US" sz="2000" dirty="0">
                <a:latin typeface="Gotham Book" pitchFamily="50" charset="0"/>
                <a:cs typeface="Gotham Book" pitchFamily="50" charset="0"/>
              </a:rPr>
              <a:t> </a:t>
            </a:r>
            <a:r>
              <a:rPr lang="en-US" sz="2000" dirty="0" smtClean="0">
                <a:latin typeface="Gotham Book" pitchFamily="50" charset="0"/>
                <a:cs typeface="Gotham Book" pitchFamily="50" charset="0"/>
              </a:rPr>
              <a:t>to enjoy and create art</a:t>
            </a:r>
          </a:p>
          <a:p>
            <a:pPr marL="376555" indent="-3429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  <a:tabLst>
                <a:tab pos="267970" algn="l"/>
                <a:tab pos="268605" algn="l"/>
              </a:tabLst>
            </a:pPr>
            <a:r>
              <a:rPr lang="en-US" sz="2000" dirty="0" smtClean="0">
                <a:latin typeface="Gotham Book" pitchFamily="50" charset="0"/>
                <a:cs typeface="Gotham Book" pitchFamily="50" charset="0"/>
              </a:rPr>
              <a:t>Could expand Thurber </a:t>
            </a:r>
            <a:r>
              <a:rPr lang="en-US" sz="2000" dirty="0" smtClean="0">
                <a:latin typeface="Gotham Book" pitchFamily="50" charset="0"/>
                <a:cs typeface="Gotham Book" pitchFamily="50" charset="0"/>
              </a:rPr>
              <a:t>Park artist-in-residence </a:t>
            </a:r>
            <a:r>
              <a:rPr lang="en-US" sz="2000" dirty="0" smtClean="0">
                <a:latin typeface="Gotham Book" pitchFamily="50" charset="0"/>
                <a:cs typeface="Gotham Book" pitchFamily="50" charset="0"/>
              </a:rPr>
              <a:t>model to Reindahl Park</a:t>
            </a:r>
          </a:p>
          <a:p>
            <a:pPr marL="376555" indent="-3429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  <a:tabLst>
                <a:tab pos="267970" algn="l"/>
                <a:tab pos="268605" algn="l"/>
              </a:tabLst>
            </a:pPr>
            <a:r>
              <a:rPr lang="en-US" sz="2000" dirty="0" smtClean="0">
                <a:latin typeface="Gotham Book" pitchFamily="50" charset="0"/>
                <a:cs typeface="Gotham Book" pitchFamily="50" charset="0"/>
              </a:rPr>
              <a:t>Media programming will bring new offerings to northeast Madison</a:t>
            </a:r>
          </a:p>
        </p:txBody>
      </p:sp>
    </p:spTree>
    <p:extLst>
      <p:ext uri="{BB962C8B-B14F-4D97-AF65-F5344CB8AC3E}">
        <p14:creationId xmlns:p14="http://schemas.microsoft.com/office/powerpoint/2010/main" val="58595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 rot="10800000">
            <a:off x="0" y="1188720"/>
            <a:ext cx="2862580" cy="6583680"/>
          </a:xfrm>
          <a:custGeom>
            <a:avLst/>
            <a:gdLst/>
            <a:ahLst/>
            <a:cxnLst/>
            <a:rect l="l" t="t" r="r" b="b"/>
            <a:pathLst>
              <a:path w="2862579" h="6583680">
                <a:moveTo>
                  <a:pt x="2862072" y="0"/>
                </a:moveTo>
                <a:lnTo>
                  <a:pt x="0" y="0"/>
                </a:lnTo>
                <a:lnTo>
                  <a:pt x="2862072" y="6583680"/>
                </a:lnTo>
                <a:lnTo>
                  <a:pt x="2862072" y="0"/>
                </a:lnTo>
                <a:close/>
              </a:path>
            </a:pathLst>
          </a:custGeom>
          <a:solidFill>
            <a:srgbClr val="8A8C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/>
          <p:cNvSpPr txBox="1"/>
          <p:nvPr/>
        </p:nvSpPr>
        <p:spPr>
          <a:xfrm rot="5400000">
            <a:off x="5299680" y="34320"/>
            <a:ext cx="487313" cy="5752673"/>
          </a:xfrm>
          <a:prstGeom prst="rect">
            <a:avLst/>
          </a:prstGeom>
        </p:spPr>
        <p:txBody>
          <a:bodyPr vert="vert270" wrap="square" lIns="0" tIns="0" rIns="0" bIns="0" rtlCol="0" anchor="t" anchorCtr="0">
            <a:spAutoFit/>
          </a:bodyPr>
          <a:lstStyle/>
          <a:p>
            <a:pPr marL="12700">
              <a:lnSpc>
                <a:spcPts val="3775"/>
              </a:lnSpc>
            </a:pPr>
            <a:r>
              <a:rPr lang="en-US" sz="3600" dirty="0" smtClean="0">
                <a:solidFill>
                  <a:srgbClr val="8A8C8E"/>
                </a:solidFill>
                <a:latin typeface="Gotham Book" pitchFamily="50" charset="0"/>
                <a:cs typeface="Gotham Book" pitchFamily="50" charset="0"/>
              </a:rPr>
              <a:t>Economic Engine</a:t>
            </a:r>
            <a:endParaRPr sz="3600" dirty="0">
              <a:solidFill>
                <a:srgbClr val="8A8C8E"/>
              </a:solidFill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5" name="object 3"/>
          <p:cNvSpPr txBox="1"/>
          <p:nvPr/>
        </p:nvSpPr>
        <p:spPr>
          <a:xfrm>
            <a:off x="2638746" y="3352800"/>
            <a:ext cx="6858000" cy="189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2890" indent="-234315">
              <a:lnSpc>
                <a:spcPct val="150000"/>
              </a:lnSpc>
              <a:spcBef>
                <a:spcPts val="100"/>
              </a:spcBef>
              <a:buAutoNum type="arabicPlain"/>
              <a:tabLst>
                <a:tab pos="262890" algn="l"/>
                <a:tab pos="263525" algn="l"/>
              </a:tabLst>
            </a:pPr>
            <a:r>
              <a:rPr lang="en-US" sz="2000" spc="105" dirty="0" smtClean="0">
                <a:solidFill>
                  <a:srgbClr val="8A8C8E"/>
                </a:solidFill>
                <a:latin typeface="Gotham Book" pitchFamily="50" charset="0"/>
                <a:cs typeface="Gotham Book" pitchFamily="50" charset="0"/>
              </a:rPr>
              <a:t>Digital Inclusion</a:t>
            </a:r>
          </a:p>
          <a:p>
            <a:pPr marL="262890" indent="-234315">
              <a:lnSpc>
                <a:spcPct val="150000"/>
              </a:lnSpc>
              <a:spcBef>
                <a:spcPts val="100"/>
              </a:spcBef>
              <a:buAutoNum type="arabicPlain"/>
              <a:tabLst>
                <a:tab pos="262890" algn="l"/>
                <a:tab pos="263525" algn="l"/>
              </a:tabLst>
            </a:pPr>
            <a:r>
              <a:rPr lang="en-US" sz="2000" spc="105" dirty="0" smtClean="0">
                <a:solidFill>
                  <a:srgbClr val="8A8C8E"/>
                </a:solidFill>
                <a:latin typeface="Gotham Book" pitchFamily="50" charset="0"/>
                <a:cs typeface="Gotham Book" pitchFamily="50" charset="0"/>
              </a:rPr>
              <a:t>Child Care</a:t>
            </a:r>
          </a:p>
          <a:p>
            <a:pPr marL="262890" indent="-234315">
              <a:lnSpc>
                <a:spcPct val="150000"/>
              </a:lnSpc>
              <a:spcBef>
                <a:spcPts val="100"/>
              </a:spcBef>
              <a:buAutoNum type="arabicPlain"/>
              <a:tabLst>
                <a:tab pos="262890" algn="l"/>
                <a:tab pos="263525" algn="l"/>
              </a:tabLst>
            </a:pPr>
            <a:r>
              <a:rPr lang="en-US" sz="2000" spc="105" dirty="0" smtClean="0">
                <a:solidFill>
                  <a:srgbClr val="8A8C8E"/>
                </a:solidFill>
                <a:latin typeface="Gotham Book" pitchFamily="50" charset="0"/>
                <a:cs typeface="Gotham Book" pitchFamily="50" charset="0"/>
              </a:rPr>
              <a:t>Literacy Classes</a:t>
            </a:r>
          </a:p>
          <a:p>
            <a:pPr marL="262890" indent="-234315">
              <a:lnSpc>
                <a:spcPct val="150000"/>
              </a:lnSpc>
              <a:spcBef>
                <a:spcPts val="100"/>
              </a:spcBef>
              <a:buAutoNum type="arabicPlain"/>
              <a:tabLst>
                <a:tab pos="262890" algn="l"/>
                <a:tab pos="263525" algn="l"/>
              </a:tabLst>
            </a:pPr>
            <a:r>
              <a:rPr lang="en-US" sz="2000" spc="105" dirty="0" smtClean="0">
                <a:solidFill>
                  <a:srgbClr val="8A8C8E"/>
                </a:solidFill>
                <a:latin typeface="Gotham Book" pitchFamily="50" charset="0"/>
                <a:cs typeface="Gotham Book" pitchFamily="50" charset="0"/>
              </a:rPr>
              <a:t>Financial Empowerment</a:t>
            </a:r>
            <a:endParaRPr sz="2000" dirty="0">
              <a:solidFill>
                <a:srgbClr val="8A8C8E"/>
              </a:solidFill>
              <a:latin typeface="Gotham Book" pitchFamily="50" charset="0"/>
              <a:cs typeface="Gotham 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12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7197532" y="0"/>
            <a:ext cx="2862580" cy="6583680"/>
          </a:xfrm>
          <a:custGeom>
            <a:avLst/>
            <a:gdLst/>
            <a:ahLst/>
            <a:cxnLst/>
            <a:rect l="l" t="t" r="r" b="b"/>
            <a:pathLst>
              <a:path w="2862579" h="6583680">
                <a:moveTo>
                  <a:pt x="2862072" y="0"/>
                </a:moveTo>
                <a:lnTo>
                  <a:pt x="0" y="0"/>
                </a:lnTo>
                <a:lnTo>
                  <a:pt x="2862072" y="6583680"/>
                </a:lnTo>
                <a:lnTo>
                  <a:pt x="2862072" y="0"/>
                </a:lnTo>
                <a:close/>
              </a:path>
            </a:pathLst>
          </a:custGeom>
          <a:solidFill>
            <a:srgbClr val="8A8C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/>
          <p:cNvSpPr txBox="1"/>
          <p:nvPr/>
        </p:nvSpPr>
        <p:spPr>
          <a:xfrm rot="5400000">
            <a:off x="3169505" y="-1367393"/>
            <a:ext cx="487313" cy="5752673"/>
          </a:xfrm>
          <a:prstGeom prst="rect">
            <a:avLst/>
          </a:prstGeom>
        </p:spPr>
        <p:txBody>
          <a:bodyPr vert="vert270" wrap="square" lIns="0" tIns="0" rIns="0" bIns="0" rtlCol="0" anchor="t" anchorCtr="0">
            <a:spAutoFit/>
          </a:bodyPr>
          <a:lstStyle/>
          <a:p>
            <a:pPr marL="12700">
              <a:lnSpc>
                <a:spcPts val="3775"/>
              </a:lnSpc>
            </a:pPr>
            <a:r>
              <a:rPr lang="en-US" sz="3600" dirty="0" smtClean="0">
                <a:solidFill>
                  <a:srgbClr val="8A8C8E"/>
                </a:solidFill>
                <a:latin typeface="Gotham Book" pitchFamily="50" charset="0"/>
                <a:cs typeface="Gotham Book" pitchFamily="50" charset="0"/>
              </a:rPr>
              <a:t>Economic Engine</a:t>
            </a:r>
            <a:endParaRPr sz="3600" dirty="0">
              <a:solidFill>
                <a:srgbClr val="8A8C8E"/>
              </a:solidFill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5" name="object 3"/>
          <p:cNvSpPr txBox="1"/>
          <p:nvPr/>
        </p:nvSpPr>
        <p:spPr>
          <a:xfrm>
            <a:off x="536825" y="1752600"/>
            <a:ext cx="6858000" cy="4206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2890" indent="-234315">
              <a:lnSpc>
                <a:spcPct val="150000"/>
              </a:lnSpc>
              <a:spcBef>
                <a:spcPts val="100"/>
              </a:spcBef>
              <a:buAutoNum type="arabicPlain"/>
              <a:tabLst>
                <a:tab pos="262890" algn="l"/>
                <a:tab pos="263525" algn="l"/>
              </a:tabLst>
            </a:pPr>
            <a:r>
              <a:rPr lang="en-US" sz="2000" spc="105" dirty="0" smtClean="0">
                <a:solidFill>
                  <a:srgbClr val="8A8C8E"/>
                </a:solidFill>
                <a:latin typeface="Gotham Book" pitchFamily="50" charset="0"/>
                <a:cs typeface="Gotham Book" pitchFamily="50" charset="0"/>
              </a:rPr>
              <a:t>Digital </a:t>
            </a:r>
            <a:r>
              <a:rPr lang="en-US" sz="2000" spc="105" dirty="0" smtClean="0">
                <a:solidFill>
                  <a:srgbClr val="8A8C8E"/>
                </a:solidFill>
                <a:latin typeface="Gotham Book" pitchFamily="50" charset="0"/>
                <a:cs typeface="Gotham Book" pitchFamily="50" charset="0"/>
              </a:rPr>
              <a:t>Inclusion</a:t>
            </a:r>
            <a:endParaRPr lang="en-US" sz="2000" spc="105" dirty="0" smtClean="0">
              <a:solidFill>
                <a:srgbClr val="8A8C8E"/>
              </a:solidFill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2466392"/>
            <a:ext cx="7315200" cy="3824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6555" indent="-3429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  <a:tabLst>
                <a:tab pos="267970" algn="l"/>
                <a:tab pos="268605" algn="l"/>
              </a:tabLst>
            </a:pPr>
            <a:r>
              <a:rPr lang="en-US" sz="2000" dirty="0" smtClean="0">
                <a:latin typeface="Gotham Book" pitchFamily="50" charset="0"/>
                <a:cs typeface="Gotham Book" pitchFamily="50" charset="0"/>
              </a:rPr>
              <a:t>Approximately 1,500 northeast Madison households or 14% of northeast residents do not have internet access in their home or a mobile data plan</a:t>
            </a:r>
          </a:p>
          <a:p>
            <a:pPr marL="376555" indent="-3429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  <a:tabLst>
                <a:tab pos="267970" algn="l"/>
                <a:tab pos="268605" algn="l"/>
              </a:tabLst>
            </a:pPr>
            <a:r>
              <a:rPr lang="en-US" sz="2000" dirty="0" smtClean="0">
                <a:latin typeface="Gotham Book" pitchFamily="50" charset="0"/>
                <a:cs typeface="Gotham Book" pitchFamily="50" charset="0"/>
              </a:rPr>
              <a:t>Students asked for a place to work on homework after school and on weekends</a:t>
            </a:r>
          </a:p>
          <a:p>
            <a:pPr marL="376555" indent="-3429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  <a:tabLst>
                <a:tab pos="267970" algn="l"/>
                <a:tab pos="268605" algn="l"/>
              </a:tabLst>
            </a:pPr>
            <a:r>
              <a:rPr lang="en-US" sz="2000" dirty="0" smtClean="0">
                <a:latin typeface="Gotham Book" pitchFamily="50" charset="0"/>
                <a:cs typeface="Gotham Book" pitchFamily="50" charset="0"/>
              </a:rPr>
              <a:t>Imagination Center will provide high-speed internet and related services such as printing, scanning, etc.</a:t>
            </a:r>
          </a:p>
          <a:p>
            <a:pPr marL="376555" indent="-3429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  <a:tabLst>
                <a:tab pos="267970" algn="l"/>
                <a:tab pos="268605" algn="l"/>
              </a:tabLst>
            </a:pPr>
            <a:endParaRPr lang="en-US" sz="2000" dirty="0" smtClean="0">
              <a:latin typeface="Gotham Book" pitchFamily="50" charset="0"/>
              <a:cs typeface="Gotham 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43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 rot="10800000">
            <a:off x="0" y="1188720"/>
            <a:ext cx="2862580" cy="6583680"/>
          </a:xfrm>
          <a:custGeom>
            <a:avLst/>
            <a:gdLst/>
            <a:ahLst/>
            <a:cxnLst/>
            <a:rect l="l" t="t" r="r" b="b"/>
            <a:pathLst>
              <a:path w="2862579" h="6583680">
                <a:moveTo>
                  <a:pt x="2862072" y="0"/>
                </a:moveTo>
                <a:lnTo>
                  <a:pt x="0" y="0"/>
                </a:lnTo>
                <a:lnTo>
                  <a:pt x="2862072" y="6583680"/>
                </a:lnTo>
                <a:lnTo>
                  <a:pt x="2862072" y="0"/>
                </a:lnTo>
                <a:close/>
              </a:path>
            </a:pathLst>
          </a:custGeom>
          <a:solidFill>
            <a:srgbClr val="8A8C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/>
          <p:cNvSpPr txBox="1"/>
          <p:nvPr/>
        </p:nvSpPr>
        <p:spPr>
          <a:xfrm rot="5400000">
            <a:off x="4156680" y="-1443960"/>
            <a:ext cx="487313" cy="5752673"/>
          </a:xfrm>
          <a:prstGeom prst="rect">
            <a:avLst/>
          </a:prstGeom>
        </p:spPr>
        <p:txBody>
          <a:bodyPr vert="vert270" wrap="square" lIns="0" tIns="0" rIns="0" bIns="0" rtlCol="0" anchor="t" anchorCtr="0">
            <a:spAutoFit/>
          </a:bodyPr>
          <a:lstStyle/>
          <a:p>
            <a:pPr marL="12700">
              <a:lnSpc>
                <a:spcPts val="3775"/>
              </a:lnSpc>
            </a:pPr>
            <a:r>
              <a:rPr lang="en-US" sz="3600" dirty="0" smtClean="0">
                <a:solidFill>
                  <a:srgbClr val="8A8C8E"/>
                </a:solidFill>
                <a:latin typeface="Gotham Book" pitchFamily="50" charset="0"/>
                <a:cs typeface="Gotham Book" pitchFamily="50" charset="0"/>
              </a:rPr>
              <a:t>Economic Engine</a:t>
            </a:r>
            <a:endParaRPr sz="3600" dirty="0">
              <a:solidFill>
                <a:srgbClr val="8A8C8E"/>
              </a:solidFill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5" name="object 3"/>
          <p:cNvSpPr txBox="1"/>
          <p:nvPr/>
        </p:nvSpPr>
        <p:spPr>
          <a:xfrm>
            <a:off x="1524000" y="1669184"/>
            <a:ext cx="6858000" cy="4206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">
              <a:lnSpc>
                <a:spcPct val="150000"/>
              </a:lnSpc>
              <a:spcBef>
                <a:spcPts val="100"/>
              </a:spcBef>
              <a:tabLst>
                <a:tab pos="262890" algn="l"/>
                <a:tab pos="263525" algn="l"/>
              </a:tabLst>
            </a:pPr>
            <a:r>
              <a:rPr lang="en-US" sz="2000" spc="105" dirty="0" smtClean="0">
                <a:solidFill>
                  <a:srgbClr val="8A8C8E"/>
                </a:solidFill>
                <a:latin typeface="Gotham Book" pitchFamily="50" charset="0"/>
                <a:cs typeface="Gotham Book" pitchFamily="50" charset="0"/>
              </a:rPr>
              <a:t>2 Child Care</a:t>
            </a:r>
            <a:endParaRPr lang="en-US" sz="2000" spc="105" dirty="0" smtClean="0">
              <a:solidFill>
                <a:srgbClr val="8A8C8E"/>
              </a:solidFill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88491" y="2182182"/>
            <a:ext cx="7467600" cy="4298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6555" indent="-3429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  <a:tabLst>
                <a:tab pos="267970" algn="l"/>
                <a:tab pos="268605" algn="l"/>
              </a:tabLst>
            </a:pPr>
            <a:r>
              <a:rPr lang="en-US" sz="2000" dirty="0" smtClean="0">
                <a:latin typeface="Gotham Book" pitchFamily="50" charset="0"/>
                <a:cs typeface="Gotham Book" pitchFamily="50" charset="0"/>
              </a:rPr>
              <a:t>Many community members described challenges finding child care in the northeast Madison region</a:t>
            </a:r>
          </a:p>
          <a:p>
            <a:pPr marL="376555" indent="-3429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  <a:tabLst>
                <a:tab pos="267970" algn="l"/>
                <a:tab pos="268605" algn="l"/>
              </a:tabLst>
            </a:pPr>
            <a:r>
              <a:rPr lang="en-US" sz="2000" dirty="0" smtClean="0">
                <a:latin typeface="Gotham Book" pitchFamily="50" charset="0"/>
                <a:cs typeface="Gotham Book" pitchFamily="50" charset="0"/>
              </a:rPr>
              <a:t>The Greater Sandburg Neighborhood is a child care desert according to the Center for American Progress</a:t>
            </a:r>
          </a:p>
          <a:p>
            <a:pPr marL="376555" indent="-3429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  <a:tabLst>
                <a:tab pos="267970" algn="l"/>
                <a:tab pos="268605" algn="l"/>
              </a:tabLst>
            </a:pPr>
            <a:r>
              <a:rPr lang="en-US" sz="2000" dirty="0" smtClean="0">
                <a:latin typeface="Gotham Book" pitchFamily="50" charset="0"/>
                <a:cs typeface="Gotham Book" pitchFamily="50" charset="0"/>
              </a:rPr>
              <a:t>The youth population in the Reindahl Park area is growing – 20.1% increase from 2010 to 2017</a:t>
            </a:r>
          </a:p>
          <a:p>
            <a:pPr marL="376555" indent="-3429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  <a:tabLst>
                <a:tab pos="267970" algn="l"/>
                <a:tab pos="268605" algn="l"/>
              </a:tabLst>
            </a:pPr>
            <a:r>
              <a:rPr lang="en-US" sz="2000" dirty="0" smtClean="0">
                <a:latin typeface="Gotham Book" pitchFamily="50" charset="0"/>
                <a:cs typeface="Gotham Book" pitchFamily="50" charset="0"/>
              </a:rPr>
              <a:t>Future residential development planned for East Towne Mall and the east side of I90/94 </a:t>
            </a:r>
          </a:p>
          <a:p>
            <a:pPr marL="376555" indent="-3429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  <a:tabLst>
                <a:tab pos="267970" algn="l"/>
                <a:tab pos="268605" algn="l"/>
              </a:tabLst>
            </a:pPr>
            <a:endParaRPr lang="en-US" sz="2000" dirty="0" smtClean="0">
              <a:latin typeface="Gotham Book" pitchFamily="50" charset="0"/>
              <a:cs typeface="Gotham 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1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7196328" y="0"/>
            <a:ext cx="2862580" cy="6583680"/>
          </a:xfrm>
          <a:custGeom>
            <a:avLst/>
            <a:gdLst/>
            <a:ahLst/>
            <a:cxnLst/>
            <a:rect l="l" t="t" r="r" b="b"/>
            <a:pathLst>
              <a:path w="2862579" h="6583680">
                <a:moveTo>
                  <a:pt x="2862072" y="0"/>
                </a:moveTo>
                <a:lnTo>
                  <a:pt x="0" y="0"/>
                </a:lnTo>
                <a:lnTo>
                  <a:pt x="2862072" y="6583680"/>
                </a:lnTo>
                <a:lnTo>
                  <a:pt x="2862072" y="0"/>
                </a:lnTo>
                <a:close/>
              </a:path>
            </a:pathLst>
          </a:custGeom>
          <a:solidFill>
            <a:srgbClr val="40AD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/>
          <p:cNvSpPr txBox="1"/>
          <p:nvPr/>
        </p:nvSpPr>
        <p:spPr>
          <a:xfrm rot="5400000">
            <a:off x="3286296" y="-1835870"/>
            <a:ext cx="1461939" cy="7086600"/>
          </a:xfrm>
          <a:prstGeom prst="rect">
            <a:avLst/>
          </a:prstGeom>
        </p:spPr>
        <p:txBody>
          <a:bodyPr vert="vert270" wrap="square" lIns="0" tIns="0" rIns="0" bIns="0" rtlCol="0" anchor="t" anchorCtr="0">
            <a:spAutoFit/>
          </a:bodyPr>
          <a:lstStyle/>
          <a:p>
            <a:pPr marL="12700">
              <a:lnSpc>
                <a:spcPts val="3775"/>
              </a:lnSpc>
            </a:pPr>
            <a:r>
              <a:rPr lang="en-US" sz="3600" spc="434" dirty="0" smtClean="0">
                <a:solidFill>
                  <a:srgbClr val="40AD49"/>
                </a:solidFill>
                <a:latin typeface="Gotham Book" pitchFamily="50" charset="0"/>
                <a:cs typeface="Gotham Book" pitchFamily="50" charset="0"/>
              </a:rPr>
              <a:t>Communities Inspiring Libraries: A Strategic </a:t>
            </a:r>
            <a:r>
              <a:rPr lang="en-US" sz="3600" spc="434" dirty="0">
                <a:solidFill>
                  <a:srgbClr val="40AD49"/>
                </a:solidFill>
                <a:latin typeface="Gotham Book" pitchFamily="50" charset="0"/>
                <a:cs typeface="Gotham Book" pitchFamily="50" charset="0"/>
              </a:rPr>
              <a:t>P</a:t>
            </a:r>
            <a:r>
              <a:rPr lang="en-US" sz="3600" spc="434" dirty="0" smtClean="0">
                <a:solidFill>
                  <a:srgbClr val="40AD49"/>
                </a:solidFill>
                <a:latin typeface="Gotham Book" pitchFamily="50" charset="0"/>
                <a:cs typeface="Gotham Book" pitchFamily="50" charset="0"/>
              </a:rPr>
              <a:t>lan for Eastside Growth</a:t>
            </a:r>
            <a:r>
              <a:rPr sz="3600" spc="-645" dirty="0" smtClean="0">
                <a:solidFill>
                  <a:srgbClr val="40AD49"/>
                </a:solidFill>
                <a:latin typeface="Gotham Book" pitchFamily="50" charset="0"/>
                <a:cs typeface="Gotham Book" pitchFamily="50" charset="0"/>
              </a:rPr>
              <a:t> </a:t>
            </a:r>
            <a:endParaRPr sz="3600" dirty="0"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972" y="2438400"/>
            <a:ext cx="72282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latin typeface="Gotham Book" pitchFamily="50" charset="0"/>
                <a:cs typeface="Gotham Book" pitchFamily="50" charset="0"/>
              </a:rPr>
              <a:t>The primary </a:t>
            </a:r>
            <a:r>
              <a:rPr lang="en-US" sz="2000" dirty="0" smtClean="0">
                <a:latin typeface="Gotham Book" pitchFamily="50" charset="0"/>
                <a:cs typeface="Gotham Book" pitchFamily="50" charset="0"/>
              </a:rPr>
              <a:t>recommendation of the eastside plan is </a:t>
            </a:r>
            <a:r>
              <a:rPr lang="en-US" sz="2000" dirty="0">
                <a:latin typeface="Gotham Book" pitchFamily="50" charset="0"/>
                <a:cs typeface="Gotham Book" pitchFamily="50" charset="0"/>
              </a:rPr>
              <a:t>to construct a new library in northeast Madison at Reindahl </a:t>
            </a:r>
            <a:r>
              <a:rPr lang="en-US" sz="2000" dirty="0" smtClean="0">
                <a:latin typeface="Gotham Book" pitchFamily="50" charset="0"/>
                <a:cs typeface="Gotham Book" pitchFamily="50" charset="0"/>
              </a:rPr>
              <a:t>Park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Gotham Book" pitchFamily="50" charset="0"/>
                <a:cs typeface="Gotham Book" pitchFamily="50" charset="0"/>
              </a:rPr>
              <a:t>The </a:t>
            </a:r>
            <a:r>
              <a:rPr lang="en-US" sz="2000" dirty="0">
                <a:latin typeface="Gotham Book" pitchFamily="50" charset="0"/>
                <a:cs typeface="Gotham Book" pitchFamily="50" charset="0"/>
              </a:rPr>
              <a:t>plan </a:t>
            </a:r>
            <a:r>
              <a:rPr lang="en-US" sz="2000" dirty="0" smtClean="0">
                <a:latin typeface="Gotham Book" pitchFamily="50" charset="0"/>
                <a:cs typeface="Gotham Book" pitchFamily="50" charset="0"/>
              </a:rPr>
              <a:t>recognized other civic and social </a:t>
            </a:r>
            <a:r>
              <a:rPr lang="en-US" sz="2000" dirty="0">
                <a:latin typeface="Gotham Book" pitchFamily="50" charset="0"/>
                <a:cs typeface="Gotham Book" pitchFamily="50" charset="0"/>
              </a:rPr>
              <a:t>services </a:t>
            </a:r>
            <a:r>
              <a:rPr lang="en-US" sz="2000" dirty="0" smtClean="0">
                <a:latin typeface="Gotham Book" pitchFamily="50" charset="0"/>
                <a:cs typeface="Gotham Book" pitchFamily="50" charset="0"/>
              </a:rPr>
              <a:t>are </a:t>
            </a:r>
            <a:r>
              <a:rPr lang="en-US" sz="2000" dirty="0" smtClean="0">
                <a:latin typeface="Gotham Book" pitchFamily="50" charset="0"/>
                <a:cs typeface="Gotham Book" pitchFamily="50" charset="0"/>
              </a:rPr>
              <a:t>needed </a:t>
            </a:r>
            <a:r>
              <a:rPr lang="en-US" sz="2000" dirty="0">
                <a:latin typeface="Gotham Book" pitchFamily="50" charset="0"/>
                <a:cs typeface="Gotham Book" pitchFamily="50" charset="0"/>
              </a:rPr>
              <a:t>in </a:t>
            </a:r>
            <a:r>
              <a:rPr lang="en-US" sz="2000" dirty="0" smtClean="0">
                <a:latin typeface="Gotham Book" pitchFamily="50" charset="0"/>
                <a:cs typeface="Gotham Book" pitchFamily="50" charset="0"/>
              </a:rPr>
              <a:t>northeast Madison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Gotham Book" pitchFamily="50" charset="0"/>
                <a:cs typeface="Gotham Book" pitchFamily="50" charset="0"/>
              </a:rPr>
              <a:t>Madison Public Library created the Imagination Center concept, intentionally broad </a:t>
            </a:r>
            <a:r>
              <a:rPr lang="en-US" sz="2000" dirty="0" smtClean="0">
                <a:latin typeface="Gotham Book" pitchFamily="50" charset="0"/>
                <a:cs typeface="Gotham Book" pitchFamily="50" charset="0"/>
              </a:rPr>
              <a:t>and </a:t>
            </a:r>
            <a:r>
              <a:rPr lang="en-US" sz="2000" dirty="0" smtClean="0">
                <a:latin typeface="Gotham Book" pitchFamily="50" charset="0"/>
                <a:cs typeface="Gotham Book" pitchFamily="50" charset="0"/>
              </a:rPr>
              <a:t>open-ended </a:t>
            </a:r>
            <a:r>
              <a:rPr lang="en-US" sz="2000" dirty="0" smtClean="0">
                <a:latin typeface="Gotham Book" pitchFamily="50" charset="0"/>
                <a:cs typeface="Gotham Book" pitchFamily="50" charset="0"/>
              </a:rPr>
              <a:t>to discover </a:t>
            </a:r>
            <a:r>
              <a:rPr lang="en-US" sz="2000" dirty="0" smtClean="0">
                <a:latin typeface="Gotham Book" pitchFamily="50" charset="0"/>
                <a:cs typeface="Gotham Book" pitchFamily="50" charset="0"/>
              </a:rPr>
              <a:t>community </a:t>
            </a:r>
            <a:r>
              <a:rPr lang="en-US" sz="2000" dirty="0" smtClean="0">
                <a:latin typeface="Gotham Book" pitchFamily="50" charset="0"/>
                <a:cs typeface="Gotham Book" pitchFamily="50" charset="0"/>
              </a:rPr>
              <a:t>needs</a:t>
            </a:r>
            <a:endParaRPr lang="en-US" sz="2000" dirty="0">
              <a:latin typeface="Gotham Book" pitchFamily="50" charset="0"/>
              <a:cs typeface="Gotham 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76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765" y="1143000"/>
            <a:ext cx="9780104" cy="6248400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sp>
        <p:nvSpPr>
          <p:cNvPr id="11" name="object 2"/>
          <p:cNvSpPr txBox="1"/>
          <p:nvPr/>
        </p:nvSpPr>
        <p:spPr>
          <a:xfrm>
            <a:off x="136765" y="685800"/>
            <a:ext cx="62484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75" dirty="0">
                <a:solidFill>
                  <a:srgbClr val="00B050"/>
                </a:solidFill>
                <a:latin typeface="Gotham Book" pitchFamily="50" charset="0"/>
                <a:cs typeface="Gotham Book" pitchFamily="50" charset="0"/>
              </a:rPr>
              <a:t>Reindahl </a:t>
            </a:r>
            <a:r>
              <a:rPr spc="65" dirty="0">
                <a:solidFill>
                  <a:srgbClr val="00B050"/>
                </a:solidFill>
                <a:latin typeface="Gotham Book" pitchFamily="50" charset="0"/>
                <a:cs typeface="Gotham Book" pitchFamily="50" charset="0"/>
              </a:rPr>
              <a:t>Park </a:t>
            </a:r>
            <a:r>
              <a:rPr spc="95" dirty="0">
                <a:solidFill>
                  <a:srgbClr val="00B050"/>
                </a:solidFill>
                <a:latin typeface="Gotham Book" pitchFamily="50" charset="0"/>
                <a:cs typeface="Gotham Book" pitchFamily="50" charset="0"/>
              </a:rPr>
              <a:t>Area </a:t>
            </a:r>
            <a:r>
              <a:rPr spc="85" dirty="0">
                <a:solidFill>
                  <a:srgbClr val="00B050"/>
                </a:solidFill>
                <a:latin typeface="Gotham Book" pitchFamily="50" charset="0"/>
                <a:cs typeface="Gotham Book" pitchFamily="50" charset="0"/>
              </a:rPr>
              <a:t>Child </a:t>
            </a:r>
            <a:r>
              <a:rPr spc="60" dirty="0">
                <a:solidFill>
                  <a:srgbClr val="00B050"/>
                </a:solidFill>
                <a:latin typeface="Gotham Book" pitchFamily="50" charset="0"/>
                <a:cs typeface="Gotham Book" pitchFamily="50" charset="0"/>
              </a:rPr>
              <a:t>Care </a:t>
            </a:r>
            <a:r>
              <a:rPr spc="75" dirty="0">
                <a:solidFill>
                  <a:srgbClr val="00B050"/>
                </a:solidFill>
                <a:latin typeface="Gotham Book" pitchFamily="50" charset="0"/>
                <a:cs typeface="Gotham Book" pitchFamily="50" charset="0"/>
              </a:rPr>
              <a:t>Centers </a:t>
            </a:r>
            <a:r>
              <a:rPr spc="90" dirty="0">
                <a:solidFill>
                  <a:srgbClr val="00B050"/>
                </a:solidFill>
                <a:latin typeface="Gotham Book" pitchFamily="50" charset="0"/>
                <a:cs typeface="Gotham Book" pitchFamily="50" charset="0"/>
              </a:rPr>
              <a:t>and</a:t>
            </a:r>
            <a:r>
              <a:rPr spc="-195" dirty="0">
                <a:solidFill>
                  <a:srgbClr val="00B050"/>
                </a:solidFill>
                <a:latin typeface="Gotham Book" pitchFamily="50" charset="0"/>
                <a:cs typeface="Gotham Book" pitchFamily="50" charset="0"/>
              </a:rPr>
              <a:t> </a:t>
            </a:r>
            <a:r>
              <a:rPr spc="80" dirty="0">
                <a:solidFill>
                  <a:srgbClr val="00B050"/>
                </a:solidFill>
                <a:latin typeface="Gotham Book" pitchFamily="50" charset="0"/>
                <a:cs typeface="Gotham Book" pitchFamily="50" charset="0"/>
              </a:rPr>
              <a:t>Homes</a:t>
            </a:r>
            <a:endParaRPr dirty="0">
              <a:solidFill>
                <a:srgbClr val="00B050"/>
              </a:solidFill>
              <a:latin typeface="Gotham Book" pitchFamily="50" charset="0"/>
              <a:cs typeface="Gotham 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00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7197532" y="0"/>
            <a:ext cx="2862580" cy="6583680"/>
          </a:xfrm>
          <a:custGeom>
            <a:avLst/>
            <a:gdLst/>
            <a:ahLst/>
            <a:cxnLst/>
            <a:rect l="l" t="t" r="r" b="b"/>
            <a:pathLst>
              <a:path w="2862579" h="6583680">
                <a:moveTo>
                  <a:pt x="2862072" y="0"/>
                </a:moveTo>
                <a:lnTo>
                  <a:pt x="0" y="0"/>
                </a:lnTo>
                <a:lnTo>
                  <a:pt x="2862072" y="6583680"/>
                </a:lnTo>
                <a:lnTo>
                  <a:pt x="2862072" y="0"/>
                </a:lnTo>
                <a:close/>
              </a:path>
            </a:pathLst>
          </a:custGeom>
          <a:solidFill>
            <a:srgbClr val="8A8C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/>
          <p:cNvSpPr txBox="1"/>
          <p:nvPr/>
        </p:nvSpPr>
        <p:spPr>
          <a:xfrm rot="5400000">
            <a:off x="3169505" y="-1367393"/>
            <a:ext cx="487313" cy="5752673"/>
          </a:xfrm>
          <a:prstGeom prst="rect">
            <a:avLst/>
          </a:prstGeom>
        </p:spPr>
        <p:txBody>
          <a:bodyPr vert="vert270" wrap="square" lIns="0" tIns="0" rIns="0" bIns="0" rtlCol="0" anchor="t" anchorCtr="0">
            <a:spAutoFit/>
          </a:bodyPr>
          <a:lstStyle/>
          <a:p>
            <a:pPr marL="12700">
              <a:lnSpc>
                <a:spcPts val="3775"/>
              </a:lnSpc>
            </a:pPr>
            <a:r>
              <a:rPr lang="en-US" sz="3600" dirty="0" smtClean="0">
                <a:solidFill>
                  <a:srgbClr val="8A8C8E"/>
                </a:solidFill>
                <a:latin typeface="Gotham Book" pitchFamily="50" charset="0"/>
                <a:cs typeface="Gotham Book" pitchFamily="50" charset="0"/>
              </a:rPr>
              <a:t>Economic Engine</a:t>
            </a:r>
            <a:endParaRPr sz="3600" dirty="0">
              <a:solidFill>
                <a:srgbClr val="8A8C8E"/>
              </a:solidFill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5" name="object 3"/>
          <p:cNvSpPr txBox="1"/>
          <p:nvPr/>
        </p:nvSpPr>
        <p:spPr>
          <a:xfrm>
            <a:off x="536825" y="1752600"/>
            <a:ext cx="6858000" cy="9489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">
              <a:lnSpc>
                <a:spcPct val="150000"/>
              </a:lnSpc>
              <a:spcBef>
                <a:spcPts val="100"/>
              </a:spcBef>
              <a:tabLst>
                <a:tab pos="262890" algn="l"/>
                <a:tab pos="263525" algn="l"/>
              </a:tabLst>
            </a:pPr>
            <a:r>
              <a:rPr lang="en-US" sz="2000" spc="105" dirty="0" smtClean="0">
                <a:solidFill>
                  <a:srgbClr val="8A8C8E"/>
                </a:solidFill>
                <a:latin typeface="Gotham Book" pitchFamily="50" charset="0"/>
                <a:cs typeface="Gotham Book" pitchFamily="50" charset="0"/>
              </a:rPr>
              <a:t>3 Literacy Classes</a:t>
            </a:r>
          </a:p>
          <a:p>
            <a:pPr marL="28575">
              <a:lnSpc>
                <a:spcPct val="150000"/>
              </a:lnSpc>
              <a:spcBef>
                <a:spcPts val="100"/>
              </a:spcBef>
              <a:tabLst>
                <a:tab pos="262890" algn="l"/>
                <a:tab pos="263525" algn="l"/>
              </a:tabLst>
            </a:pPr>
            <a:r>
              <a:rPr lang="en-US" sz="2000" spc="105" dirty="0" smtClean="0">
                <a:solidFill>
                  <a:srgbClr val="8A8C8E"/>
                </a:solidFill>
                <a:latin typeface="Gotham Book" pitchFamily="50" charset="0"/>
                <a:cs typeface="Gotham Book" pitchFamily="50" charset="0"/>
              </a:rPr>
              <a:t>4 Financial Empowerment</a:t>
            </a:r>
            <a:endParaRPr lang="en-US" sz="2000" spc="105" dirty="0" smtClean="0">
              <a:solidFill>
                <a:srgbClr val="8A8C8E"/>
              </a:solidFill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2895600"/>
            <a:ext cx="7391400" cy="3811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6555" indent="-3429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  <a:tabLst>
                <a:tab pos="267970" algn="l"/>
                <a:tab pos="268605" algn="l"/>
              </a:tabLst>
            </a:pPr>
            <a:r>
              <a:rPr lang="en-US" sz="2000" dirty="0" smtClean="0">
                <a:latin typeface="Gotham Book" pitchFamily="50" charset="0"/>
                <a:cs typeface="Gotham Book" pitchFamily="50" charset="0"/>
              </a:rPr>
              <a:t>Strong community interest for literacy classes, especially ESL classes</a:t>
            </a:r>
          </a:p>
          <a:p>
            <a:pPr marL="376555" indent="-3429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  <a:tabLst>
                <a:tab pos="267970" algn="l"/>
                <a:tab pos="268605" algn="l"/>
              </a:tabLst>
            </a:pPr>
            <a:r>
              <a:rPr lang="en-US" sz="2000" dirty="0" smtClean="0">
                <a:latin typeface="Gotham Book" pitchFamily="50" charset="0"/>
                <a:cs typeface="Gotham Book" pitchFamily="50" charset="0"/>
              </a:rPr>
              <a:t>Imagination Center will provide literacy resources and the Library could expand partnerships with organizations to host literacy classes at the Center</a:t>
            </a:r>
          </a:p>
          <a:p>
            <a:pPr marL="376555" indent="-3429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  <a:tabLst>
                <a:tab pos="267970" algn="l"/>
                <a:tab pos="268605" algn="l"/>
              </a:tabLst>
            </a:pPr>
            <a:r>
              <a:rPr lang="en-US" sz="2000" dirty="0" smtClean="0">
                <a:latin typeface="Gotham Book" pitchFamily="50" charset="0"/>
                <a:cs typeface="Gotham Book" pitchFamily="50" charset="0"/>
              </a:rPr>
              <a:t>Presence of financial institutions nearby could lead to partnerships aimed at improving financial outcomes for Imagination Center visitors</a:t>
            </a:r>
            <a:endParaRPr lang="en-US" sz="2000" dirty="0" smtClean="0">
              <a:latin typeface="Gotham Book" pitchFamily="50" charset="0"/>
              <a:cs typeface="Gotham 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91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/>
          <p:cNvSpPr txBox="1"/>
          <p:nvPr/>
        </p:nvSpPr>
        <p:spPr>
          <a:xfrm rot="5400000">
            <a:off x="3703687" y="-2941686"/>
            <a:ext cx="974626" cy="7619999"/>
          </a:xfrm>
          <a:prstGeom prst="rect">
            <a:avLst/>
          </a:prstGeom>
        </p:spPr>
        <p:txBody>
          <a:bodyPr vert="vert270" wrap="square" lIns="0" tIns="0" rIns="0" bIns="0" rtlCol="0" anchor="t" anchorCtr="0">
            <a:spAutoFit/>
          </a:bodyPr>
          <a:lstStyle/>
          <a:p>
            <a:pPr marL="12700">
              <a:lnSpc>
                <a:spcPts val="3775"/>
              </a:lnSpc>
            </a:pPr>
            <a:r>
              <a:rPr lang="en-US" sz="3600" spc="434" dirty="0" smtClean="0">
                <a:solidFill>
                  <a:srgbClr val="E37C1C"/>
                </a:solidFill>
                <a:latin typeface="Gotham Book" pitchFamily="50" charset="0"/>
                <a:cs typeface="Gotham Book" pitchFamily="50" charset="0"/>
              </a:rPr>
              <a:t>Imagin</a:t>
            </a:r>
            <a:r>
              <a:rPr lang="en-US" sz="3600" spc="434" dirty="0" smtClean="0">
                <a:solidFill>
                  <a:srgbClr val="E37C1C"/>
                </a:solidFill>
                <a:latin typeface="Gotham Book" pitchFamily="50" charset="0"/>
                <a:cs typeface="Gotham Book" pitchFamily="50" charset="0"/>
              </a:rPr>
              <a:t>e Madison and </a:t>
            </a:r>
          </a:p>
          <a:p>
            <a:pPr marL="12700">
              <a:lnSpc>
                <a:spcPts val="3775"/>
              </a:lnSpc>
            </a:pPr>
            <a:r>
              <a:rPr lang="en-US" sz="3600" spc="434" dirty="0" smtClean="0">
                <a:solidFill>
                  <a:srgbClr val="E37C1C"/>
                </a:solidFill>
                <a:latin typeface="Gotham Book" pitchFamily="50" charset="0"/>
                <a:cs typeface="Gotham Book" pitchFamily="50" charset="0"/>
              </a:rPr>
              <a:t>Park and Open Space Plan</a:t>
            </a:r>
            <a:endParaRPr sz="3600" dirty="0">
              <a:solidFill>
                <a:srgbClr val="E37C1C"/>
              </a:solidFill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447800"/>
            <a:ext cx="8915400" cy="570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6555" indent="-3429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  <a:tabLst>
                <a:tab pos="267970" algn="l"/>
                <a:tab pos="268605" algn="l"/>
              </a:tabLst>
            </a:pPr>
            <a:r>
              <a:rPr lang="en-US" sz="2000" dirty="0" smtClean="0">
                <a:latin typeface="Gotham Book" pitchFamily="50" charset="0"/>
                <a:cs typeface="Gotham Book" pitchFamily="50" charset="0"/>
              </a:rPr>
              <a:t>The Imagination Center will advance at least 12 goals from </a:t>
            </a:r>
            <a:r>
              <a:rPr lang="en-US" sz="2000" i="1" dirty="0" smtClean="0">
                <a:latin typeface="Gotham Book" pitchFamily="50" charset="0"/>
                <a:cs typeface="Gotham Book" pitchFamily="50" charset="0"/>
              </a:rPr>
              <a:t>Imagine Madison: City of Madison Comprehensive Plan</a:t>
            </a:r>
          </a:p>
          <a:p>
            <a:pPr marL="833755" lvl="1" indent="-3429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  <a:tabLst>
                <a:tab pos="267970" algn="l"/>
                <a:tab pos="268605" algn="l"/>
              </a:tabLst>
            </a:pPr>
            <a:r>
              <a:rPr lang="en-US" sz="2000" dirty="0" smtClean="0">
                <a:latin typeface="Gotham Book" pitchFamily="50" charset="0"/>
                <a:cs typeface="Gotham Book" pitchFamily="50" charset="0"/>
              </a:rPr>
              <a:t>Provide opportunities to learn about, create, collaborate, and enjoy the arts</a:t>
            </a:r>
          </a:p>
          <a:p>
            <a:pPr marL="833755" lvl="1" indent="-3429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  <a:tabLst>
                <a:tab pos="267970" algn="l"/>
                <a:tab pos="268605" algn="l"/>
              </a:tabLst>
            </a:pPr>
            <a:r>
              <a:rPr lang="en-US" sz="2000" dirty="0" smtClean="0">
                <a:latin typeface="Gotham Book" pitchFamily="50" charset="0"/>
                <a:cs typeface="Gotham Book" pitchFamily="50" charset="0"/>
              </a:rPr>
              <a:t>Locate community facilities to provide a high level of service to all neighborhoods</a:t>
            </a:r>
          </a:p>
          <a:p>
            <a:pPr marL="833755" lvl="1" indent="-3429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  <a:tabLst>
                <a:tab pos="267970" algn="l"/>
                <a:tab pos="268605" algn="l"/>
              </a:tabLst>
            </a:pPr>
            <a:r>
              <a:rPr lang="en-US" sz="2000" dirty="0" smtClean="0">
                <a:latin typeface="Gotham Book" pitchFamily="50" charset="0"/>
                <a:cs typeface="Gotham Book" pitchFamily="50" charset="0"/>
              </a:rPr>
              <a:t>Improve accessibility to government agencies and services</a:t>
            </a:r>
          </a:p>
          <a:p>
            <a:pPr marL="376555" indent="-3429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  <a:tabLst>
                <a:tab pos="267970" algn="l"/>
                <a:tab pos="268605" algn="l"/>
              </a:tabLst>
            </a:pPr>
            <a:r>
              <a:rPr lang="en-US" sz="2000" i="1" dirty="0" smtClean="0">
                <a:latin typeface="Gotham Book" pitchFamily="50" charset="0"/>
                <a:cs typeface="Gotham Book" pitchFamily="50" charset="0"/>
              </a:rPr>
              <a:t>2018-2023 Park and Open Space Plan</a:t>
            </a:r>
          </a:p>
          <a:p>
            <a:pPr marL="833755" lvl="1" indent="-3429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  <a:tabLst>
                <a:tab pos="267970" algn="l"/>
                <a:tab pos="268605" algn="l"/>
              </a:tabLst>
            </a:pPr>
            <a:r>
              <a:rPr lang="en-US" sz="2000" dirty="0" smtClean="0">
                <a:latin typeface="Gotham Book" pitchFamily="50" charset="0"/>
                <a:cs typeface="Gotham Book" pitchFamily="50" charset="0"/>
              </a:rPr>
              <a:t>Design park facilities to accommodate diverse activities and populations</a:t>
            </a:r>
          </a:p>
          <a:p>
            <a:pPr marL="833755" lvl="1" indent="-3429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  <a:tabLst>
                <a:tab pos="267970" algn="l"/>
                <a:tab pos="268605" algn="l"/>
              </a:tabLst>
            </a:pPr>
            <a:r>
              <a:rPr lang="en-US" sz="2000" dirty="0" smtClean="0">
                <a:latin typeface="Gotham Book" pitchFamily="50" charset="0"/>
                <a:cs typeface="Gotham Book" pitchFamily="50" charset="0"/>
              </a:rPr>
              <a:t>Increase engagement with groups and organizations and develop new ones</a:t>
            </a:r>
            <a:r>
              <a:rPr lang="en-US" sz="2000" dirty="0" smtClean="0">
                <a:latin typeface="Gotham Book" pitchFamily="50" charset="0"/>
                <a:cs typeface="Gotham Book" pitchFamily="50" charset="0"/>
              </a:rPr>
              <a:t> </a:t>
            </a:r>
            <a:endParaRPr lang="en-US" sz="2000" dirty="0" smtClean="0">
              <a:latin typeface="Gotham Book" pitchFamily="50" charset="0"/>
              <a:cs typeface="Gotham 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31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/>
          <p:cNvSpPr txBox="1"/>
          <p:nvPr/>
        </p:nvSpPr>
        <p:spPr>
          <a:xfrm rot="5400000">
            <a:off x="5023318" y="-1920056"/>
            <a:ext cx="487313" cy="7619999"/>
          </a:xfrm>
          <a:prstGeom prst="rect">
            <a:avLst/>
          </a:prstGeom>
        </p:spPr>
        <p:txBody>
          <a:bodyPr vert="vert270" wrap="square" lIns="0" tIns="0" rIns="0" bIns="0" rtlCol="0" anchor="t" anchorCtr="0">
            <a:spAutoFit/>
          </a:bodyPr>
          <a:lstStyle/>
          <a:p>
            <a:pPr marL="12700">
              <a:lnSpc>
                <a:spcPts val="3775"/>
              </a:lnSpc>
            </a:pPr>
            <a:r>
              <a:rPr lang="en-US" sz="3600" spc="434" dirty="0" smtClean="0">
                <a:solidFill>
                  <a:srgbClr val="00B050"/>
                </a:solidFill>
                <a:latin typeface="Gotham Book" pitchFamily="50" charset="0"/>
                <a:cs typeface="Gotham Book" pitchFamily="50" charset="0"/>
              </a:rPr>
              <a:t>The Road Ahead</a:t>
            </a:r>
            <a:endParaRPr sz="3600" dirty="0">
              <a:solidFill>
                <a:srgbClr val="00B050"/>
              </a:solidFill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56975" y="2133600"/>
            <a:ext cx="8229600" cy="2900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6555" indent="-3429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  <a:tabLst>
                <a:tab pos="267970" algn="l"/>
                <a:tab pos="268605" algn="l"/>
              </a:tabLst>
            </a:pPr>
            <a:r>
              <a:rPr lang="en-US" sz="2000" dirty="0" smtClean="0">
                <a:latin typeface="Gotham Book" pitchFamily="50" charset="0"/>
                <a:cs typeface="Gotham Book" pitchFamily="50" charset="0"/>
              </a:rPr>
              <a:t>Library Board and Board of Park Commissioners approval</a:t>
            </a:r>
          </a:p>
          <a:p>
            <a:pPr marL="376555" indent="-3429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  <a:tabLst>
                <a:tab pos="267970" algn="l"/>
                <a:tab pos="268605" algn="l"/>
              </a:tabLst>
            </a:pPr>
            <a:r>
              <a:rPr lang="en-US" sz="2000" dirty="0" smtClean="0">
                <a:latin typeface="Gotham Book" pitchFamily="50" charset="0"/>
                <a:cs typeface="Gotham Book" pitchFamily="50" charset="0"/>
              </a:rPr>
              <a:t>Begin pre-design </a:t>
            </a:r>
            <a:r>
              <a:rPr lang="en-US" sz="2000" dirty="0">
                <a:latin typeface="Gotham Book" pitchFamily="50" charset="0"/>
                <a:cs typeface="Gotham Book" pitchFamily="50" charset="0"/>
              </a:rPr>
              <a:t>p</a:t>
            </a:r>
            <a:r>
              <a:rPr lang="en-US" sz="2000" dirty="0" smtClean="0">
                <a:latin typeface="Gotham Book" pitchFamily="50" charset="0"/>
                <a:cs typeface="Gotham Book" pitchFamily="50" charset="0"/>
              </a:rPr>
              <a:t>rocess – further refine the Imagination Center scope, cost estimation, and conceptualize project</a:t>
            </a:r>
          </a:p>
          <a:p>
            <a:pPr marL="376555" indent="-3429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  <a:tabLst>
                <a:tab pos="267970" algn="l"/>
                <a:tab pos="268605" algn="l"/>
              </a:tabLst>
            </a:pPr>
            <a:r>
              <a:rPr lang="en-US" sz="2000" dirty="0" smtClean="0">
                <a:latin typeface="Gotham Book" pitchFamily="50" charset="0"/>
                <a:cs typeface="Gotham Book" pitchFamily="50" charset="0"/>
              </a:rPr>
              <a:t>Assess fundraising capacity and determine financial model</a:t>
            </a:r>
          </a:p>
          <a:p>
            <a:pPr marL="376555" indent="-3429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  <a:tabLst>
                <a:tab pos="267970" algn="l"/>
                <a:tab pos="268605" algn="l"/>
              </a:tabLst>
            </a:pPr>
            <a:r>
              <a:rPr lang="en-US" sz="2000" dirty="0" smtClean="0">
                <a:latin typeface="Gotham Book" pitchFamily="50" charset="0"/>
                <a:cs typeface="Gotham Book" pitchFamily="50" charset="0"/>
              </a:rPr>
              <a:t>Form partnerships with community organizations for services such as literacy classes and child care</a:t>
            </a:r>
            <a:endParaRPr lang="en-US" sz="2000" dirty="0" smtClean="0"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4" name="object 6"/>
          <p:cNvSpPr/>
          <p:nvPr/>
        </p:nvSpPr>
        <p:spPr>
          <a:xfrm rot="10800000">
            <a:off x="0" y="1198138"/>
            <a:ext cx="2862580" cy="6583680"/>
          </a:xfrm>
          <a:custGeom>
            <a:avLst/>
            <a:gdLst/>
            <a:ahLst/>
            <a:cxnLst/>
            <a:rect l="l" t="t" r="r" b="b"/>
            <a:pathLst>
              <a:path w="2862579" h="6583680">
                <a:moveTo>
                  <a:pt x="2862072" y="0"/>
                </a:moveTo>
                <a:lnTo>
                  <a:pt x="0" y="0"/>
                </a:lnTo>
                <a:lnTo>
                  <a:pt x="2862072" y="6583680"/>
                </a:lnTo>
                <a:lnTo>
                  <a:pt x="2862072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982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 rot="10800000">
            <a:off x="0" y="1195346"/>
            <a:ext cx="2862580" cy="6583680"/>
          </a:xfrm>
          <a:custGeom>
            <a:avLst/>
            <a:gdLst/>
            <a:ahLst/>
            <a:cxnLst/>
            <a:rect l="l" t="t" r="r" b="b"/>
            <a:pathLst>
              <a:path w="2862579" h="6583680">
                <a:moveTo>
                  <a:pt x="2862072" y="0"/>
                </a:moveTo>
                <a:lnTo>
                  <a:pt x="0" y="0"/>
                </a:lnTo>
                <a:lnTo>
                  <a:pt x="2862072" y="6583680"/>
                </a:lnTo>
                <a:lnTo>
                  <a:pt x="2862072" y="0"/>
                </a:lnTo>
                <a:close/>
              </a:path>
            </a:pathLst>
          </a:custGeom>
          <a:solidFill>
            <a:srgbClr val="40AD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/>
          <p:cNvSpPr txBox="1"/>
          <p:nvPr/>
        </p:nvSpPr>
        <p:spPr>
          <a:xfrm rot="5400000">
            <a:off x="4254684" y="-1628048"/>
            <a:ext cx="487313" cy="6134101"/>
          </a:xfrm>
          <a:prstGeom prst="rect">
            <a:avLst/>
          </a:prstGeom>
        </p:spPr>
        <p:txBody>
          <a:bodyPr vert="vert270" wrap="square" lIns="0" tIns="0" rIns="0" bIns="0" rtlCol="0" anchor="t" anchorCtr="0">
            <a:spAutoFit/>
          </a:bodyPr>
          <a:lstStyle/>
          <a:p>
            <a:pPr marL="12700">
              <a:lnSpc>
                <a:spcPts val="3775"/>
              </a:lnSpc>
            </a:pPr>
            <a:r>
              <a:rPr lang="en-US" sz="3600" spc="434" dirty="0" smtClean="0">
                <a:solidFill>
                  <a:srgbClr val="40AD49"/>
                </a:solidFill>
                <a:latin typeface="Gotham Book" pitchFamily="50" charset="0"/>
                <a:cs typeface="Gotham Book" pitchFamily="50" charset="0"/>
              </a:rPr>
              <a:t>Scoping Study Goals</a:t>
            </a:r>
            <a:endParaRPr sz="3600" dirty="0"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33831" y="1752600"/>
            <a:ext cx="862456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Gotham Book" pitchFamily="50" charset="0"/>
                <a:cs typeface="Gotham Book" pitchFamily="50" charset="0"/>
              </a:rPr>
              <a:t>What is the Imagination Center and how will it impact Madison?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Gotham Book" pitchFamily="50" charset="0"/>
                <a:cs typeface="Gotham Book" pitchFamily="50" charset="0"/>
              </a:rPr>
              <a:t>Who will be better off because of the Imagination Center?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Gotham Book" pitchFamily="50" charset="0"/>
                <a:cs typeface="Gotham Book" pitchFamily="50" charset="0"/>
              </a:rPr>
              <a:t>How will the Imagination Center interact with Reindahl Park?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Gotham Book" pitchFamily="50" charset="0"/>
                <a:cs typeface="Gotham Book" pitchFamily="50" charset="0"/>
              </a:rPr>
              <a:t>What does a successful Imagination Center look like?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Gotham Book" pitchFamily="50" charset="0"/>
                <a:cs typeface="Gotham Book" pitchFamily="50" charset="0"/>
              </a:rPr>
              <a:t>The goal of the scoping study is to establish a </a:t>
            </a:r>
            <a:br>
              <a:rPr lang="en-US" sz="2000" dirty="0" smtClean="0">
                <a:latin typeface="Gotham Book" pitchFamily="50" charset="0"/>
                <a:cs typeface="Gotham Book" pitchFamily="50" charset="0"/>
              </a:rPr>
            </a:br>
            <a:r>
              <a:rPr lang="en-US" sz="2000" b="1" i="1" dirty="0" smtClean="0">
                <a:latin typeface="Gotham Book" pitchFamily="50" charset="0"/>
                <a:cs typeface="Gotham Book" pitchFamily="50" charset="0"/>
              </a:rPr>
              <a:t>community vision </a:t>
            </a:r>
            <a:r>
              <a:rPr lang="en-US" sz="2000" dirty="0" smtClean="0">
                <a:latin typeface="Gotham Book" pitchFamily="50" charset="0"/>
                <a:cs typeface="Gotham Book" pitchFamily="50" charset="0"/>
              </a:rPr>
              <a:t>to guide the project through </a:t>
            </a:r>
            <a:br>
              <a:rPr lang="en-US" sz="2000" dirty="0" smtClean="0">
                <a:latin typeface="Gotham Book" pitchFamily="50" charset="0"/>
                <a:cs typeface="Gotham Book" pitchFamily="50" charset="0"/>
              </a:rPr>
            </a:br>
            <a:r>
              <a:rPr lang="en-US" sz="2000" dirty="0" smtClean="0">
                <a:latin typeface="Gotham Book" pitchFamily="50" charset="0"/>
                <a:cs typeface="Gotham Book" pitchFamily="50" charset="0"/>
              </a:rPr>
              <a:t>design, construction, and operation</a:t>
            </a:r>
          </a:p>
        </p:txBody>
      </p:sp>
    </p:spTree>
    <p:extLst>
      <p:ext uri="{BB962C8B-B14F-4D97-AF65-F5344CB8AC3E}">
        <p14:creationId xmlns:p14="http://schemas.microsoft.com/office/powerpoint/2010/main" val="198374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7196328" y="0"/>
            <a:ext cx="2862580" cy="6583680"/>
          </a:xfrm>
          <a:custGeom>
            <a:avLst/>
            <a:gdLst/>
            <a:ahLst/>
            <a:cxnLst/>
            <a:rect l="l" t="t" r="r" b="b"/>
            <a:pathLst>
              <a:path w="2862579" h="6583680">
                <a:moveTo>
                  <a:pt x="2862072" y="0"/>
                </a:moveTo>
                <a:lnTo>
                  <a:pt x="0" y="0"/>
                </a:lnTo>
                <a:lnTo>
                  <a:pt x="2862072" y="6583680"/>
                </a:lnTo>
                <a:lnTo>
                  <a:pt x="2862072" y="0"/>
                </a:lnTo>
                <a:close/>
              </a:path>
            </a:pathLst>
          </a:custGeom>
          <a:solidFill>
            <a:srgbClr val="40AD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/>
          <p:cNvSpPr txBox="1"/>
          <p:nvPr/>
        </p:nvSpPr>
        <p:spPr>
          <a:xfrm rot="5400000">
            <a:off x="4061644" y="-1782860"/>
            <a:ext cx="487313" cy="6934199"/>
          </a:xfrm>
          <a:prstGeom prst="rect">
            <a:avLst/>
          </a:prstGeom>
        </p:spPr>
        <p:txBody>
          <a:bodyPr vert="vert270" wrap="square" lIns="0" tIns="0" rIns="0" bIns="0" rtlCol="0" anchor="t" anchorCtr="0">
            <a:spAutoFit/>
          </a:bodyPr>
          <a:lstStyle/>
          <a:p>
            <a:pPr marL="12700">
              <a:lnSpc>
                <a:spcPts val="3775"/>
              </a:lnSpc>
            </a:pPr>
            <a:r>
              <a:rPr lang="en-US" sz="3600" spc="434" dirty="0" smtClean="0">
                <a:solidFill>
                  <a:srgbClr val="40AD49"/>
                </a:solidFill>
                <a:latin typeface="Gotham Book" pitchFamily="50" charset="0"/>
                <a:cs typeface="Gotham Book" pitchFamily="50" charset="0"/>
              </a:rPr>
              <a:t>Scoping Study Layout</a:t>
            </a:r>
            <a:endParaRPr sz="3600" dirty="0"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200" y="1927896"/>
            <a:ext cx="693419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Gotham Book" pitchFamily="50" charset="0"/>
                <a:cs typeface="Gotham Book" pitchFamily="50" charset="0"/>
              </a:rPr>
              <a:t>Six Sections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Gotham Book" pitchFamily="50" charset="0"/>
                <a:cs typeface="Gotham Book" pitchFamily="50" charset="0"/>
              </a:rPr>
              <a:t>History and Background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Gotham Book" pitchFamily="50" charset="0"/>
                <a:cs typeface="Gotham Book" pitchFamily="50" charset="0"/>
              </a:rPr>
              <a:t>Neighborhoods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Gotham Book" pitchFamily="50" charset="0"/>
                <a:cs typeface="Gotham Book" pitchFamily="50" charset="0"/>
              </a:rPr>
              <a:t>Demographics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Gotham Book" pitchFamily="50" charset="0"/>
                <a:cs typeface="Gotham Book" pitchFamily="50" charset="0"/>
              </a:rPr>
              <a:t>Transportation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Gotham Book" pitchFamily="50" charset="0"/>
                <a:cs typeface="Gotham Book" pitchFamily="50" charset="0"/>
              </a:rPr>
              <a:t>Engagement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Gotham Book" pitchFamily="50" charset="0"/>
                <a:cs typeface="Gotham Book" pitchFamily="50" charset="0"/>
              </a:rPr>
              <a:t>Recommendations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Gotham Book" pitchFamily="50" charset="0"/>
                <a:cs typeface="Gotham Book" pitchFamily="50" charset="0"/>
              </a:rPr>
              <a:t>Imagine Madison &amp; Park and Open Space Plan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Gotham Book" pitchFamily="50" charset="0"/>
                <a:cs typeface="Gotham Book" pitchFamily="50" charset="0"/>
              </a:rPr>
              <a:t>The Road Ahead</a:t>
            </a:r>
          </a:p>
        </p:txBody>
      </p:sp>
    </p:spTree>
    <p:extLst>
      <p:ext uri="{BB962C8B-B14F-4D97-AF65-F5344CB8AC3E}">
        <p14:creationId xmlns:p14="http://schemas.microsoft.com/office/powerpoint/2010/main" val="374508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 rot="10800000">
            <a:off x="0" y="1195346"/>
            <a:ext cx="2862580" cy="6583680"/>
          </a:xfrm>
          <a:custGeom>
            <a:avLst/>
            <a:gdLst/>
            <a:ahLst/>
            <a:cxnLst/>
            <a:rect l="l" t="t" r="r" b="b"/>
            <a:pathLst>
              <a:path w="2862579" h="6583680">
                <a:moveTo>
                  <a:pt x="2862072" y="0"/>
                </a:moveTo>
                <a:lnTo>
                  <a:pt x="0" y="0"/>
                </a:lnTo>
                <a:lnTo>
                  <a:pt x="2862072" y="6583680"/>
                </a:lnTo>
                <a:lnTo>
                  <a:pt x="2862072" y="0"/>
                </a:lnTo>
                <a:close/>
              </a:path>
            </a:pathLst>
          </a:custGeom>
          <a:solidFill>
            <a:srgbClr val="40AD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3"/>
          <p:cNvSpPr/>
          <p:nvPr/>
        </p:nvSpPr>
        <p:spPr>
          <a:xfrm>
            <a:off x="4495800" y="76200"/>
            <a:ext cx="5410200" cy="7696200"/>
          </a:xfrm>
          <a:prstGeom prst="rect">
            <a:avLst/>
          </a:prstGeom>
          <a:blipFill>
            <a:blip r:embed="rId2" cstate="print"/>
            <a:srcRect/>
            <a:stretch>
              <a:fillRect l="-6896" t="-2197" r="-3579" b="-2500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4"/>
          <p:cNvSpPr txBox="1"/>
          <p:nvPr/>
        </p:nvSpPr>
        <p:spPr>
          <a:xfrm rot="5400000">
            <a:off x="2267857" y="246743"/>
            <a:ext cx="487313" cy="3651427"/>
          </a:xfrm>
          <a:prstGeom prst="rect">
            <a:avLst/>
          </a:prstGeom>
        </p:spPr>
        <p:txBody>
          <a:bodyPr vert="vert270" wrap="square" lIns="0" tIns="0" rIns="0" bIns="0" rtlCol="0" anchor="t" anchorCtr="0">
            <a:spAutoFit/>
          </a:bodyPr>
          <a:lstStyle/>
          <a:p>
            <a:pPr marL="12700">
              <a:lnSpc>
                <a:spcPts val="3775"/>
              </a:lnSpc>
            </a:pPr>
            <a:r>
              <a:rPr lang="en-US" sz="3600" spc="434" dirty="0" smtClean="0">
                <a:solidFill>
                  <a:srgbClr val="40AD49"/>
                </a:solidFill>
                <a:latin typeface="Arial"/>
                <a:cs typeface="Arial"/>
              </a:rPr>
              <a:t>Reindahl Park</a:t>
            </a:r>
            <a:r>
              <a:rPr sz="3600" spc="-645" dirty="0" smtClean="0">
                <a:solidFill>
                  <a:srgbClr val="40AD49"/>
                </a:solidFill>
                <a:latin typeface="Arial"/>
                <a:cs typeface="Arial"/>
              </a:rPr>
              <a:t> </a:t>
            </a:r>
            <a:endParaRPr sz="3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414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65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34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24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8595B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994</TotalTime>
  <Words>1276</Words>
  <Application>Microsoft Office PowerPoint</Application>
  <PresentationFormat>Custom</PresentationFormat>
  <Paragraphs>176</Paragraphs>
  <Slides>33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Book Antiqua</vt:lpstr>
      <vt:lpstr>Calibri</vt:lpstr>
      <vt:lpstr>Gotham Book</vt:lpstr>
      <vt:lpstr>Wingdings</vt:lpstr>
      <vt:lpstr>Office Theme</vt:lpstr>
      <vt:lpstr>SCOPING STUDY  MARCH 2020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SCOPING STUDY  MARCH 2020</dc:title>
  <dc:creator>Englebert, Kevin</dc:creator>
  <cp:lastModifiedBy>Englebert, Kevin</cp:lastModifiedBy>
  <cp:revision>131</cp:revision>
  <dcterms:created xsi:type="dcterms:W3CDTF">2020-03-04T16:55:26Z</dcterms:created>
  <dcterms:modified xsi:type="dcterms:W3CDTF">2020-03-11T21:18:42Z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2020-03-02T00:00:00Z</vt:filetime>
  </property>
  <property fmtid="{D5CDD505-2E9C-101B-9397-08002B2CF9AE}" pid="3" name="Creator">
    <vt:lpwstr>Adobe InDesign 15.0 (Macintosh)</vt:lpwstr>
  </property>
  <property fmtid="{D5CDD505-2E9C-101B-9397-08002B2CF9AE}" pid="4" name="LastSaved">
    <vt:filetime>2020-03-04T00:00:00Z</vt:filetime>
  </property>
</Properties>
</file>